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notesMasterIdLst>
    <p:notesMasterId r:id="rId26"/>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everyone! I'm Adam Zell from Boston Automations, and I'm joined by Kyle Steele from Global Wave Integration. We're both custom integrators just like you, and we've been deep in the AI world for the past couple of years. Today's session is designed to be collaborative — we want this to be a conversation, not a lecture. Ask questions, share your experiences, push back on us. Our goal is simple: by the time you leave this room, you'll have specific tools and techniques you can start using tomorrow. You don't need to be technical. You don't need to write code. You just need to be curious.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one of Adam's favorite techniques and it's incredibly powerful. Instead of telling AI what to do, you tell it to ASK YOU questions first. This flips the dynamic. The result? A detailed, step-by-step process tailored to YOUR business. AUDIENCE EXERCISE: Have everyone think of one business process they'd like to improve. That's their homework.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where AI starts getting really powerful — and it's still not technical. Custom GPTs and Skills let you create specialized AI assistants pre-loaded with your business context. You set it up ONCE and it works every time. WALK THROUGH: Show how to create a basic Custom GPT — it takes 10 minutes.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we're moving beyond basic writing assistance. Gauge the room's energy — if they're engaged, go deeper.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Overview slide — don't try to demo everything. Highlight 1-2 most relevant tools. ElevenLabs for voiceovers and Otter.ai for meeting transcription are easy wins. AUDIENCE QUESTION: What's the task you hate most? There's probably an AI tool for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'wow moment' of the presentation. Adam's portfolio on Lovable is the proof: Cinergy Hub, Boston Home Designer, Ketra Showroom Experience, Screen Height Pro, and 20+ more. LIVE DEMO: If time permits, open Lovable and show how you'd start building something.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app — the variety is the selling point. All built by one person with no coding background. The key message: you don't need a developer or a $50K budget. DISCUSSION: Ask the room what tools they wish existed.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section is for those leaning forward. Plant the seed for what's possible.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most powerful talking point: THIS VERY PRESENTATION was built using Claude Cowork. LIVE DEMO CANDIDATE: Show Claude Cowork creating a simple file or searching the web.</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the room where they are today. Most will be Level 1 or 2. The empowering message: you can reach Level 3 in a single week. The point isn't speed — it's consistent practice. DISCUSSION: Adam and Kyle can share their own journeys.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most critical section. Everything we've covered is meaningless if people don't take action.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Quick intros — we're not AI companies, we're integrators who use AI. Adam runs Boston Automations in New England, Kyle runs Global Wave Integration in LA. We've both been in the trenches adopting these tools. The key point: neither of us are programmers by training. Adam spent 15 years in enterprise software sales, Kyle started as a drummer who fell into audio engineering. If we can do this, anyone in this room can too.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day. EVERY TASK takes less than 30 minutes. CHALLENGE THE ROOM: Who is willing to commit to this 7-day plan? Let's see hands.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emotional close. Pause here. Let the words sink in. The hopeful message: everyone in this room has the ability to do this. Now go prove it by taking action.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this slide up while wrapping up. Direct people to the QR code. The printed handout on each table has the same info. Emphasize: pick ONE thing and start today.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it up for Q&amp;A. Encourage specific questions. If the discussion is quiet, have a few ready: Who's tried ChatGPT? What's the task you spend the most time 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everyone for their time. Remind them: the resource guide is on the handout. The 7-day plan is their homework. AI is just the next investment — and it starts paying back on Day 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set the context. Gartner projects 65% of businesses under 100 employees will use AI workflow automation by 2027. Kyle publicly said 2025 was the year AI became a front-line operational tool — taking over design docs, proposals, communications, and diagnostics. Tasks that took hours now take minutes. The question isn't IF you'll use AI — it's whether you'll be ahead or behind when it becomes the standard. ASK THE ROOM: How many of you have used ChatGPT or any AI tool? Even once? Let's see hands.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start at the very beginning. No assumptions about what you know. We're going to demystify AI in plain language.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Keep this simple and relatable. The analogy of a 'smart intern' works well — it's eager, knowledgeable, fast, but needs direction and can make mistakes. The key insight: AI is a tool that amplifies YOUR expertise. It doesn't replace the 20 years of experience in this room. Important: acknowledge what AI can't do. This builds trust. ASK THE ROOM: What would you do with an intern who could write at the speed of light but needed you to check their work?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tool briefly. Don't get bogged down in which is 'best' — they all work. The key message: JUST PICK ONE AND START. Claude and ChatGPT are the two we use most. Tell the room: If you only sign up for one thing today, make it Claude or ChatGPT. Both have free tiers. You can literally start during lunch.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most important section. These are the immediate wins. If people leave remembering nothing else, these techniques alone will save them hours every week.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#1 entry point for most integrators. Writing takes time, and AI makes it dramatically faster. The key insight: THE MORE CONTEXT YOU GIVE, THE BETTER THE OUTPUT. LIVE DEMO OPPORTUNITY: If time allows, actually type this prompt into Claude or ChatGPT and show the output in real-time.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single most important concept in the entire presentation. The difference between a mediocre AI experience and a great one comes down to prompt quality. Walk through the formula: Role + Context + Task + Format. DISCUSSION: Ask Kyle to share his favorite prompt formula.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image" Target="../media/image-10-6.png"/><Relationship Id="rId7" Type="http://schemas.openxmlformats.org/officeDocument/2006/relationships/image" Target="../media/image-10-7.png"/><Relationship Id="rId8" Type="http://schemas.openxmlformats.org/officeDocument/2006/relationships/image" Target="../media/image-10-8.png"/><Relationship Id="rId9" Type="http://schemas.openxmlformats.org/officeDocument/2006/relationships/slideLayout" Target="../slideLayouts/slideLayout1.xml"/><Relationship Id="rId10"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image" Target="../media/image-21-1.png"/><Relationship Id="rId2" Type="http://schemas.openxmlformats.org/officeDocument/2006/relationships/slideLayout" Target="../slideLayouts/slideLayout1.xml"/><Relationship Id="rId3"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41417"/>
        </a:solidFill>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D4A843"/>
          </a:solidFill>
          <a:ln/>
        </p:spPr>
      </p:sp>
      <p:sp>
        <p:nvSpPr>
          <p:cNvPr id="3" name="Shape 1"/>
          <p:cNvSpPr/>
          <p:nvPr/>
        </p:nvSpPr>
        <p:spPr>
          <a:xfrm>
            <a:off x="6858000" y="0"/>
            <a:ext cx="2743200" cy="5143500"/>
          </a:xfrm>
          <a:prstGeom prst="rect">
            <a:avLst/>
          </a:prstGeom>
          <a:solidFill>
            <a:srgbClr val="1E1E22"/>
          </a:solidFill>
          <a:ln/>
        </p:spPr>
      </p:sp>
      <p:sp>
        <p:nvSpPr>
          <p:cNvPr id="4" name="Shape 2"/>
          <p:cNvSpPr/>
          <p:nvPr/>
        </p:nvSpPr>
        <p:spPr>
          <a:xfrm rot="-1200000">
            <a:off x="8046720" y="3200400"/>
            <a:ext cx="1371600" cy="27432"/>
          </a:xfrm>
          <a:prstGeom prst="rect">
            <a:avLst/>
          </a:prstGeom>
          <a:solidFill>
            <a:srgbClr val="D4A843"/>
          </a:solidFill>
          <a:ln/>
        </p:spPr>
      </p:sp>
      <p:sp>
        <p:nvSpPr>
          <p:cNvPr id="5" name="Shape 3"/>
          <p:cNvSpPr/>
          <p:nvPr/>
        </p:nvSpPr>
        <p:spPr>
          <a:xfrm rot="-1200000">
            <a:off x="7498080" y="3657600"/>
            <a:ext cx="914400" cy="18288"/>
          </a:xfrm>
          <a:prstGeom prst="rect">
            <a:avLst/>
          </a:prstGeom>
          <a:solidFill>
            <a:srgbClr val="D4A843"/>
          </a:solidFill>
          <a:ln/>
        </p:spPr>
      </p:sp>
      <p:sp>
        <p:nvSpPr>
          <p:cNvPr id="6" name="Text 4"/>
          <p:cNvSpPr/>
          <p:nvPr/>
        </p:nvSpPr>
        <p:spPr>
          <a:xfrm>
            <a:off x="640080" y="274320"/>
            <a:ext cx="4572000" cy="274320"/>
          </a:xfrm>
          <a:prstGeom prst="rect">
            <a:avLst/>
          </a:prstGeom>
          <a:noFill/>
          <a:ln/>
        </p:spPr>
        <p:txBody>
          <a:bodyPr wrap="square" lIns="0" tIns="0" rIns="0" bIns="0" rtlCol="0" anchor="ctr"/>
          <a:lstStyle/>
          <a:p>
            <a:pPr indent="0" marL="0">
              <a:buNone/>
            </a:pPr>
            <a:r>
              <a:rPr lang="en-US" sz="1000" b="1" spc="400" kern="0" dirty="0">
                <a:solidFill>
                  <a:srgbClr val="D4A843"/>
                </a:solidFill>
                <a:latin typeface="Arial" pitchFamily="34" charset="0"/>
                <a:ea typeface="Arial" pitchFamily="34" charset="-122"/>
                <a:cs typeface="Arial" pitchFamily="34" charset="-120"/>
              </a:rPr>
              <a:t>AZIONE UNLIMITED</a:t>
            </a:r>
            <a:endParaRPr lang="en-US" sz="1000" dirty="0"/>
          </a:p>
        </p:txBody>
      </p:sp>
      <p:sp>
        <p:nvSpPr>
          <p:cNvPr id="7" name="Text 5"/>
          <p:cNvSpPr/>
          <p:nvPr/>
        </p:nvSpPr>
        <p:spPr>
          <a:xfrm>
            <a:off x="640080" y="502920"/>
            <a:ext cx="4572000" cy="228600"/>
          </a:xfrm>
          <a:prstGeom prst="rect">
            <a:avLst/>
          </a:prstGeom>
          <a:noFill/>
          <a:ln/>
        </p:spPr>
        <p:txBody>
          <a:bodyPr wrap="square" lIns="0" tIns="0" rIns="0" bIns="0" rtlCol="0" anchor="ctr"/>
          <a:lstStyle/>
          <a:p>
            <a:pPr indent="0" marL="0">
              <a:buNone/>
            </a:pPr>
            <a:r>
              <a:rPr lang="en-US" sz="900" dirty="0">
                <a:solidFill>
                  <a:srgbClr val="9B9B9B"/>
                </a:solidFill>
                <a:latin typeface="Arial" pitchFamily="34" charset="0"/>
                <a:ea typeface="Arial" pitchFamily="34" charset="-122"/>
                <a:cs typeface="Arial" pitchFamily="34" charset="-120"/>
              </a:rPr>
              <a:t>The Perspicacious Phoenix  •  April 7-10, 2026</a:t>
            </a:r>
            <a:endParaRPr lang="en-US" sz="900" dirty="0"/>
          </a:p>
        </p:txBody>
      </p:sp>
      <p:sp>
        <p:nvSpPr>
          <p:cNvPr id="8" name="Text 6"/>
          <p:cNvSpPr/>
          <p:nvPr/>
        </p:nvSpPr>
        <p:spPr>
          <a:xfrm>
            <a:off x="640080" y="1188720"/>
            <a:ext cx="5486400" cy="640080"/>
          </a:xfrm>
          <a:prstGeom prst="rect">
            <a:avLst/>
          </a:prstGeom>
          <a:noFill/>
          <a:ln/>
        </p:spPr>
        <p:txBody>
          <a:bodyPr wrap="square" lIns="0" tIns="0" rIns="0" bIns="0" rtlCol="0" anchor="ctr"/>
          <a:lstStyle/>
          <a:p>
            <a:pPr indent="0" marL="0">
              <a:buNone/>
            </a:pPr>
            <a:r>
              <a:rPr lang="en-US" sz="4400" b="1" dirty="0">
                <a:solidFill>
                  <a:srgbClr val="FFFFFF"/>
                </a:solidFill>
                <a:latin typeface="Georgia" pitchFamily="34" charset="0"/>
                <a:ea typeface="Georgia" pitchFamily="34" charset="-122"/>
                <a:cs typeface="Georgia" pitchFamily="34" charset="-120"/>
              </a:rPr>
              <a:t>AI for</a:t>
            </a:r>
            <a:endParaRPr lang="en-US" sz="4400" dirty="0"/>
          </a:p>
        </p:txBody>
      </p:sp>
      <p:sp>
        <p:nvSpPr>
          <p:cNvPr id="9" name="Text 7"/>
          <p:cNvSpPr/>
          <p:nvPr/>
        </p:nvSpPr>
        <p:spPr>
          <a:xfrm>
            <a:off x="640080" y="1783080"/>
            <a:ext cx="5486400" cy="731520"/>
          </a:xfrm>
          <a:prstGeom prst="rect">
            <a:avLst/>
          </a:prstGeom>
          <a:noFill/>
          <a:ln/>
        </p:spPr>
        <p:txBody>
          <a:bodyPr wrap="square" lIns="0" tIns="0" rIns="0" bIns="0" rtlCol="0" anchor="ctr"/>
          <a:lstStyle/>
          <a:p>
            <a:pPr indent="0" marL="0">
              <a:buNone/>
            </a:pPr>
            <a:r>
              <a:rPr lang="en-US" sz="5200" b="1" dirty="0">
                <a:solidFill>
                  <a:srgbClr val="D4A843"/>
                </a:solidFill>
                <a:latin typeface="Georgia" pitchFamily="34" charset="0"/>
                <a:ea typeface="Georgia" pitchFamily="34" charset="-122"/>
                <a:cs typeface="Georgia" pitchFamily="34" charset="-120"/>
              </a:rPr>
              <a:t>Integrators</a:t>
            </a:r>
            <a:endParaRPr lang="en-US" sz="5200" dirty="0"/>
          </a:p>
        </p:txBody>
      </p:sp>
      <p:sp>
        <p:nvSpPr>
          <p:cNvPr id="10" name="Text 8"/>
          <p:cNvSpPr/>
          <p:nvPr/>
        </p:nvSpPr>
        <p:spPr>
          <a:xfrm>
            <a:off x="640080" y="2606040"/>
            <a:ext cx="5486400" cy="457200"/>
          </a:xfrm>
          <a:prstGeom prst="rect">
            <a:avLst/>
          </a:prstGeom>
          <a:noFill/>
          <a:ln/>
        </p:spPr>
        <p:txBody>
          <a:bodyPr wrap="square" lIns="0" tIns="0" rIns="0" bIns="0" rtlCol="0" anchor="ctr"/>
          <a:lstStyle/>
          <a:p>
            <a:pPr indent="0" marL="0">
              <a:buNone/>
            </a:pPr>
            <a:r>
              <a:rPr lang="en-US" sz="1800" dirty="0">
                <a:solidFill>
                  <a:srgbClr val="E8E8E8"/>
                </a:solidFill>
                <a:latin typeface="Arial" pitchFamily="34" charset="0"/>
                <a:ea typeface="Arial" pitchFamily="34" charset="-122"/>
                <a:cs typeface="Arial" pitchFamily="34" charset="-120"/>
              </a:rPr>
              <a:t>From Curious to Confident in 60 Minutes</a:t>
            </a:r>
            <a:endParaRPr lang="en-US" sz="1800" dirty="0"/>
          </a:p>
        </p:txBody>
      </p:sp>
      <p:sp>
        <p:nvSpPr>
          <p:cNvPr id="11" name="Shape 9"/>
          <p:cNvSpPr/>
          <p:nvPr/>
        </p:nvSpPr>
        <p:spPr>
          <a:xfrm>
            <a:off x="640080" y="3200400"/>
            <a:ext cx="2743200" cy="0"/>
          </a:xfrm>
          <a:prstGeom prst="line">
            <a:avLst/>
          </a:prstGeom>
          <a:noFill/>
          <a:ln w="38100">
            <a:solidFill>
              <a:srgbClr val="D4A843"/>
            </a:solidFill>
            <a:prstDash val="solid"/>
          </a:ln>
        </p:spPr>
      </p:sp>
      <p:sp>
        <p:nvSpPr>
          <p:cNvPr id="12" name="Text 10"/>
          <p:cNvSpPr/>
          <p:nvPr/>
        </p:nvSpPr>
        <p:spPr>
          <a:xfrm>
            <a:off x="640080" y="3566160"/>
            <a:ext cx="5486400" cy="320040"/>
          </a:xfrm>
          <a:prstGeom prst="rect">
            <a:avLst/>
          </a:prstGeom>
          <a:noFill/>
          <a:ln/>
        </p:spPr>
        <p:txBody>
          <a:bodyPr wrap="square" lIns="0" tIns="0" rIns="0" bIns="0" rtlCol="0" anchor="ctr"/>
          <a:lstStyle/>
          <a:p>
            <a:pPr indent="0" marL="0">
              <a:buNone/>
            </a:pPr>
            <a:r>
              <a:rPr lang="en-US" sz="1300" b="1" dirty="0">
                <a:solidFill>
                  <a:srgbClr val="FFFFFF"/>
                </a:solidFill>
                <a:latin typeface="Arial" pitchFamily="34" charset="0"/>
                <a:ea typeface="Arial" pitchFamily="34" charset="-122"/>
                <a:cs typeface="Arial" pitchFamily="34" charset="-120"/>
              </a:rPr>
              <a:t>Adam Zell</a:t>
            </a:r>
            <a:pPr indent="0" marL="0">
              <a:buNone/>
            </a:pPr>
            <a:r>
              <a:rPr lang="en-US" sz="1100" dirty="0">
                <a:solidFill>
                  <a:srgbClr val="9B9B9B"/>
                </a:solidFill>
                <a:latin typeface="Arial" pitchFamily="34" charset="0"/>
                <a:ea typeface="Arial" pitchFamily="34" charset="-122"/>
                <a:cs typeface="Arial" pitchFamily="34" charset="-120"/>
              </a:rPr>
              <a:t>  •  Boston Automations</a:t>
            </a:r>
            <a:endParaRPr lang="en-US" sz="1300" dirty="0"/>
          </a:p>
        </p:txBody>
      </p:sp>
      <p:sp>
        <p:nvSpPr>
          <p:cNvPr id="13" name="Text 11"/>
          <p:cNvSpPr/>
          <p:nvPr/>
        </p:nvSpPr>
        <p:spPr>
          <a:xfrm>
            <a:off x="640080" y="3886200"/>
            <a:ext cx="5486400" cy="320040"/>
          </a:xfrm>
          <a:prstGeom prst="rect">
            <a:avLst/>
          </a:prstGeom>
          <a:noFill/>
          <a:ln/>
        </p:spPr>
        <p:txBody>
          <a:bodyPr wrap="square" lIns="0" tIns="0" rIns="0" bIns="0" rtlCol="0" anchor="ctr"/>
          <a:lstStyle/>
          <a:p>
            <a:pPr indent="0" marL="0">
              <a:buNone/>
            </a:pPr>
            <a:r>
              <a:rPr lang="en-US" sz="1300" b="1" dirty="0">
                <a:solidFill>
                  <a:srgbClr val="FFFFFF"/>
                </a:solidFill>
                <a:latin typeface="Arial" pitchFamily="34" charset="0"/>
                <a:ea typeface="Arial" pitchFamily="34" charset="-122"/>
                <a:cs typeface="Arial" pitchFamily="34" charset="-120"/>
              </a:rPr>
              <a:t>Kyle Steele</a:t>
            </a:r>
            <a:pPr indent="0" marL="0">
              <a:buNone/>
            </a:pPr>
            <a:r>
              <a:rPr lang="en-US" sz="1100" dirty="0">
                <a:solidFill>
                  <a:srgbClr val="9B9B9B"/>
                </a:solidFill>
                <a:latin typeface="Arial" pitchFamily="34" charset="0"/>
                <a:ea typeface="Arial" pitchFamily="34" charset="-122"/>
                <a:cs typeface="Arial" pitchFamily="34" charset="-120"/>
              </a:rPr>
              <a:t>  •  Global Wave Integration</a:t>
            </a:r>
            <a:endParaRPr lang="en-US" sz="1300" dirty="0"/>
          </a:p>
        </p:txBody>
      </p:sp>
      <p:pic>
        <p:nvPicPr>
          <p:cNvPr id="14" name="Image 0" descr="preencoded.png">    </p:cNvPr>
          <p:cNvPicPr>
            <a:picLocks noChangeAspect="1"/>
          </p:cNvPicPr>
          <p:nvPr/>
        </p:nvPicPr>
        <p:blipFill>
          <a:blip r:embed="rId1">
            <a:alphaModFix amt="12000"/>
          </a:blip>
          <a:stretch>
            <a:fillRect/>
          </a:stretch>
        </p:blipFill>
        <p:spPr>
          <a:xfrm>
            <a:off x="7589520" y="1371600"/>
            <a:ext cx="914400" cy="914400"/>
          </a:xfrm>
          <a:prstGeom prst="rect">
            <a:avLst/>
          </a:prstGeom>
        </p:spPr>
      </p:pic>
      <p:pic>
        <p:nvPicPr>
          <p:cNvPr id="15" name="Image 1" descr="preencoded.png">    </p:cNvPr>
          <p:cNvPicPr>
            <a:picLocks noChangeAspect="1"/>
          </p:cNvPicPr>
          <p:nvPr/>
        </p:nvPicPr>
        <p:blipFill>
          <a:blip r:embed="rId2">
            <a:alphaModFix amt="8000"/>
          </a:blip>
          <a:stretch>
            <a:fillRect/>
          </a:stretch>
        </p:blipFill>
        <p:spPr>
          <a:xfrm>
            <a:off x="8046720" y="2377440"/>
            <a:ext cx="548640" cy="548640"/>
          </a:xfrm>
          <a:prstGeom prst="rect">
            <a:avLst/>
          </a:prstGeom>
        </p:spPr>
      </p:pic>
      <p:sp>
        <p:nvSpPr>
          <p:cNvPr id="16" name="Shape 12"/>
          <p:cNvSpPr/>
          <p:nvPr/>
        </p:nvSpPr>
        <p:spPr>
          <a:xfrm>
            <a:off x="0" y="4892040"/>
            <a:ext cx="9144000" cy="251460"/>
          </a:xfrm>
          <a:prstGeom prst="rect">
            <a:avLst/>
          </a:prstGeom>
          <a:solidFill>
            <a:srgbClr val="D4A843"/>
          </a:solidFill>
          <a:ln/>
        </p:spPr>
      </p:sp>
      <p:sp>
        <p:nvSpPr>
          <p:cNvPr id="17" name="Text 13"/>
          <p:cNvSpPr/>
          <p:nvPr/>
        </p:nvSpPr>
        <p:spPr>
          <a:xfrm>
            <a:off x="457200" y="4892040"/>
            <a:ext cx="8229600" cy="251460"/>
          </a:xfrm>
          <a:prstGeom prst="rect">
            <a:avLst/>
          </a:prstGeom>
          <a:noFill/>
          <a:ln/>
        </p:spPr>
        <p:txBody>
          <a:bodyPr wrap="square" lIns="0" tIns="0" rIns="0" bIns="0" rtlCol="0" anchor="ctr"/>
          <a:lstStyle/>
          <a:p>
            <a:pPr algn="ctr" indent="0" marL="0">
              <a:buNone/>
            </a:pPr>
            <a:r>
              <a:rPr lang="en-US" sz="900" b="1" dirty="0">
                <a:solidFill>
                  <a:srgbClr val="2D2D2D"/>
                </a:solidFill>
                <a:latin typeface="Arial" pitchFamily="34" charset="0"/>
                <a:ea typeface="Arial" pitchFamily="34" charset="-122"/>
                <a:cs typeface="Arial" pitchFamily="34" charset="-120"/>
              </a:rPr>
              <a:t>A collaborative session for Azione Unlimited members</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AFAF8"/>
        </a:solidFill>
      </p:bgPr>
    </p:bg>
    <p:spTree>
      <p:nvGrpSpPr>
        <p:cNvPr id="1" name=""/>
        <p:cNvGrpSpPr/>
        <p:nvPr/>
      </p:nvGrpSpPr>
      <p:grpSpPr>
        <a:xfrm>
          <a:off x="0" y="0"/>
          <a:ext cx="0" cy="0"/>
          <a:chOff x="0" y="0"/>
          <a:chExt cx="0" cy="0"/>
        </a:xfrm>
      </p:grpSpPr>
      <p:sp>
        <p:nvSpPr>
          <p:cNvPr id="2" name="Text 0"/>
          <p:cNvSpPr/>
          <p:nvPr/>
        </p:nvSpPr>
        <p:spPr>
          <a:xfrm>
            <a:off x="640080" y="228600"/>
            <a:ext cx="7315200" cy="457200"/>
          </a:xfrm>
          <a:prstGeom prst="rect">
            <a:avLst/>
          </a:prstGeom>
          <a:noFill/>
          <a:ln/>
        </p:spPr>
        <p:txBody>
          <a:bodyPr wrap="square" lIns="0" tIns="0" rIns="0" bIns="0" rtlCol="0" anchor="ctr"/>
          <a:lstStyle/>
          <a:p>
            <a:pPr indent="0" marL="0">
              <a:buNone/>
            </a:pPr>
            <a:r>
              <a:rPr lang="en-US" sz="2800" b="1" dirty="0">
                <a:solidFill>
                  <a:srgbClr val="2D2D2D"/>
                </a:solidFill>
                <a:latin typeface="Georgia" pitchFamily="34" charset="0"/>
                <a:ea typeface="Georgia" pitchFamily="34" charset="-122"/>
                <a:cs typeface="Georgia" pitchFamily="34" charset="-120"/>
              </a:rPr>
              <a:t>The "100 Questions" Technique</a:t>
            </a:r>
            <a:endParaRPr lang="en-US" sz="2800" dirty="0"/>
          </a:p>
        </p:txBody>
      </p:sp>
      <p:sp>
        <p:nvSpPr>
          <p:cNvPr id="3" name="Text 1"/>
          <p:cNvSpPr/>
          <p:nvPr/>
        </p:nvSpPr>
        <p:spPr>
          <a:xfrm>
            <a:off x="640080" y="685800"/>
            <a:ext cx="7315200" cy="274320"/>
          </a:xfrm>
          <a:prstGeom prst="rect">
            <a:avLst/>
          </a:prstGeom>
          <a:noFill/>
          <a:ln/>
        </p:spPr>
        <p:txBody>
          <a:bodyPr wrap="square" lIns="0" tIns="0" rIns="0" bIns="0" rtlCol="0" anchor="ctr"/>
          <a:lstStyle/>
          <a:p>
            <a:pPr indent="0" marL="0">
              <a:buNone/>
            </a:pPr>
            <a:r>
              <a:rPr lang="en-US" sz="1200" dirty="0">
                <a:solidFill>
                  <a:srgbClr val="9B9B9B"/>
                </a:solidFill>
                <a:latin typeface="Arial" pitchFamily="34" charset="0"/>
                <a:ea typeface="Arial" pitchFamily="34" charset="-122"/>
                <a:cs typeface="Arial" pitchFamily="34" charset="-120"/>
              </a:rPr>
              <a:t>Turn AI into a business consultant that knows YOUR company</a:t>
            </a:r>
            <a:endParaRPr lang="en-US" sz="1200" dirty="0"/>
          </a:p>
        </p:txBody>
      </p:sp>
      <p:sp>
        <p:nvSpPr>
          <p:cNvPr id="4" name="Shape 2"/>
          <p:cNvSpPr/>
          <p:nvPr/>
        </p:nvSpPr>
        <p:spPr>
          <a:xfrm>
            <a:off x="640080" y="960120"/>
            <a:ext cx="1371600" cy="0"/>
          </a:xfrm>
          <a:prstGeom prst="line">
            <a:avLst/>
          </a:prstGeom>
          <a:noFill/>
          <a:ln w="31750">
            <a:solidFill>
              <a:srgbClr val="D4A843"/>
            </a:solidFill>
            <a:prstDash val="solid"/>
          </a:ln>
        </p:spPr>
      </p:sp>
      <p:sp>
        <p:nvSpPr>
          <p:cNvPr id="5" name="Shape 3"/>
          <p:cNvSpPr/>
          <p:nvPr/>
        </p:nvSpPr>
        <p:spPr>
          <a:xfrm>
            <a:off x="457200" y="1188720"/>
            <a:ext cx="5029200" cy="2377440"/>
          </a:xfrm>
          <a:prstGeom prst="rect">
            <a:avLst/>
          </a:prstGeom>
          <a:solidFill>
            <a:srgbClr val="141417"/>
          </a:solidFill>
          <a:ln/>
          <a:effectLst>
            <a:outerShdw sx="100000" sy="100000" kx="0" ky="0" algn="bl" rotWithShape="0" blurRad="152400" dist="50800" dir="8100000">
              <a:srgbClr val="000000">
                <a:alpha val="25000"/>
              </a:srgbClr>
            </a:outerShdw>
          </a:effectLst>
        </p:spPr>
      </p:sp>
      <p:sp>
        <p:nvSpPr>
          <p:cNvPr id="6" name="Shape 4"/>
          <p:cNvSpPr/>
          <p:nvPr/>
        </p:nvSpPr>
        <p:spPr>
          <a:xfrm>
            <a:off x="457200" y="1188720"/>
            <a:ext cx="54864" cy="2377440"/>
          </a:xfrm>
          <a:prstGeom prst="rect">
            <a:avLst/>
          </a:prstGeom>
          <a:solidFill>
            <a:srgbClr val="D4A843"/>
          </a:solidFill>
          <a:ln/>
        </p:spPr>
      </p:sp>
      <p:pic>
        <p:nvPicPr>
          <p:cNvPr id="7" name="Image 0" descr="preencoded.png">    </p:cNvPr>
          <p:cNvPicPr>
            <a:picLocks noChangeAspect="1"/>
          </p:cNvPicPr>
          <p:nvPr/>
        </p:nvPicPr>
        <p:blipFill>
          <a:blip r:embed="rId1"/>
          <a:stretch>
            <a:fillRect/>
          </a:stretch>
        </p:blipFill>
        <p:spPr>
          <a:xfrm>
            <a:off x="685800" y="1371600"/>
            <a:ext cx="274320" cy="274320"/>
          </a:xfrm>
          <a:prstGeom prst="rect">
            <a:avLst/>
          </a:prstGeom>
        </p:spPr>
      </p:pic>
      <p:sp>
        <p:nvSpPr>
          <p:cNvPr id="8" name="Text 5"/>
          <p:cNvSpPr/>
          <p:nvPr/>
        </p:nvSpPr>
        <p:spPr>
          <a:xfrm>
            <a:off x="1051560" y="1371600"/>
            <a:ext cx="3657600" cy="228600"/>
          </a:xfrm>
          <a:prstGeom prst="rect">
            <a:avLst/>
          </a:prstGeom>
          <a:noFill/>
          <a:ln/>
        </p:spPr>
        <p:txBody>
          <a:bodyPr wrap="square" lIns="0" tIns="0" rIns="0" bIns="0" rtlCol="0" anchor="ctr"/>
          <a:lstStyle/>
          <a:p>
            <a:pPr indent="0" marL="0">
              <a:buNone/>
            </a:pPr>
            <a:r>
              <a:rPr lang="en-US" sz="900" b="1" spc="400" kern="0" dirty="0">
                <a:solidFill>
                  <a:srgbClr val="D4A843"/>
                </a:solidFill>
                <a:latin typeface="Arial" pitchFamily="34" charset="0"/>
                <a:ea typeface="Arial" pitchFamily="34" charset="-122"/>
                <a:cs typeface="Arial" pitchFamily="34" charset="-120"/>
              </a:rPr>
              <a:t>THE MEGA PROMPT</a:t>
            </a:r>
            <a:endParaRPr lang="en-US" sz="900" dirty="0"/>
          </a:p>
        </p:txBody>
      </p:sp>
      <p:sp>
        <p:nvSpPr>
          <p:cNvPr id="9" name="Text 6"/>
          <p:cNvSpPr/>
          <p:nvPr/>
        </p:nvSpPr>
        <p:spPr>
          <a:xfrm>
            <a:off x="685800" y="1783080"/>
            <a:ext cx="4572000" cy="1097280"/>
          </a:xfrm>
          <a:prstGeom prst="rect">
            <a:avLst/>
          </a:prstGeom>
          <a:noFill/>
          <a:ln/>
        </p:spPr>
        <p:txBody>
          <a:bodyPr wrap="square" lIns="0" tIns="0" rIns="0" bIns="0" rtlCol="0" anchor="ctr"/>
          <a:lstStyle/>
          <a:p>
            <a:pPr indent="0" marL="0">
              <a:buNone/>
            </a:pPr>
            <a:r>
              <a:rPr lang="en-US" sz="1200" i="1" dirty="0">
                <a:solidFill>
                  <a:srgbClr val="FFFFFF"/>
                </a:solidFill>
                <a:latin typeface="Arial" pitchFamily="34" charset="0"/>
                <a:ea typeface="Arial" pitchFamily="34" charset="-122"/>
                <a:cs typeface="Arial" pitchFamily="34" charset="-120"/>
              </a:rPr>
              <a:t>"Help me build out my sales process at my company. Ask me 100 questions about my company, how it runs, the type of clients I work with, the products that I sell, my current process, and then help design a better process."</a:t>
            </a:r>
            <a:endParaRPr lang="en-US" sz="1200" dirty="0"/>
          </a:p>
        </p:txBody>
      </p:sp>
      <p:sp>
        <p:nvSpPr>
          <p:cNvPr id="10" name="Text 7"/>
          <p:cNvSpPr/>
          <p:nvPr/>
        </p:nvSpPr>
        <p:spPr>
          <a:xfrm>
            <a:off x="685800" y="2926080"/>
            <a:ext cx="4572000" cy="457200"/>
          </a:xfrm>
          <a:prstGeom prst="rect">
            <a:avLst/>
          </a:prstGeom>
          <a:noFill/>
          <a:ln/>
        </p:spPr>
        <p:txBody>
          <a:bodyPr wrap="square" lIns="0" tIns="0" rIns="0" bIns="0" rtlCol="0" anchor="ctr"/>
          <a:lstStyle/>
          <a:p>
            <a:pPr indent="0" marL="0">
              <a:buNone/>
            </a:pPr>
            <a:r>
              <a:rPr lang="en-US" sz="1100" b="1" dirty="0">
                <a:solidFill>
                  <a:srgbClr val="D4A843"/>
                </a:solidFill>
                <a:latin typeface="Arial" pitchFamily="34" charset="0"/>
                <a:ea typeface="Arial" pitchFamily="34" charset="-122"/>
                <a:cs typeface="Arial" pitchFamily="34" charset="-120"/>
              </a:rPr>
              <a:t>AI interviews you like a consultant — then</a:t>
            </a:r>
            <a:endParaRPr lang="en-US" sz="1100" dirty="0"/>
          </a:p>
          <a:p>
            <a:pPr indent="0" marL="0">
              <a:buNone/>
            </a:pPr>
            <a:r>
              <a:rPr lang="en-US" sz="1100" b="1" dirty="0">
                <a:solidFill>
                  <a:srgbClr val="D4A843"/>
                </a:solidFill>
                <a:latin typeface="Arial" pitchFamily="34" charset="0"/>
                <a:ea typeface="Arial" pitchFamily="34" charset="-122"/>
                <a:cs typeface="Arial" pitchFamily="34" charset="-120"/>
              </a:rPr>
              <a:t>builds something tailored to YOUR business</a:t>
            </a:r>
            <a:endParaRPr lang="en-US" sz="1100" dirty="0"/>
          </a:p>
        </p:txBody>
      </p:sp>
      <p:sp>
        <p:nvSpPr>
          <p:cNvPr id="11" name="Text 8"/>
          <p:cNvSpPr/>
          <p:nvPr/>
        </p:nvSpPr>
        <p:spPr>
          <a:xfrm>
            <a:off x="5760720" y="1188720"/>
            <a:ext cx="3017520" cy="320040"/>
          </a:xfrm>
          <a:prstGeom prst="rect">
            <a:avLst/>
          </a:prstGeom>
          <a:noFill/>
          <a:ln/>
        </p:spPr>
        <p:txBody>
          <a:bodyPr wrap="square" lIns="0" tIns="0" rIns="0" bIns="0" rtlCol="0" anchor="ctr"/>
          <a:lstStyle/>
          <a:p>
            <a:pPr indent="0" marL="0">
              <a:buNone/>
            </a:pPr>
            <a:r>
              <a:rPr lang="en-US" sz="1500" b="1" dirty="0">
                <a:solidFill>
                  <a:srgbClr val="2D2D2D"/>
                </a:solidFill>
                <a:latin typeface="Georgia" pitchFamily="34" charset="0"/>
                <a:ea typeface="Georgia" pitchFamily="34" charset="-122"/>
                <a:cs typeface="Georgia" pitchFamily="34" charset="-120"/>
              </a:rPr>
              <a:t>Use This For:</a:t>
            </a:r>
            <a:endParaRPr lang="en-US" sz="1500" dirty="0"/>
          </a:p>
        </p:txBody>
      </p:sp>
      <p:pic>
        <p:nvPicPr>
          <p:cNvPr id="12" name="Image 1" descr="preencoded.png">    </p:cNvPr>
          <p:cNvPicPr>
            <a:picLocks noChangeAspect="1"/>
          </p:cNvPicPr>
          <p:nvPr/>
        </p:nvPicPr>
        <p:blipFill>
          <a:blip r:embed="rId2"/>
          <a:stretch>
            <a:fillRect/>
          </a:stretch>
        </p:blipFill>
        <p:spPr>
          <a:xfrm>
            <a:off x="5760720" y="1673352"/>
            <a:ext cx="164592" cy="164592"/>
          </a:xfrm>
          <a:prstGeom prst="rect">
            <a:avLst/>
          </a:prstGeom>
        </p:spPr>
      </p:pic>
      <p:sp>
        <p:nvSpPr>
          <p:cNvPr id="13" name="Text 9"/>
          <p:cNvSpPr/>
          <p:nvPr/>
        </p:nvSpPr>
        <p:spPr>
          <a:xfrm>
            <a:off x="5989320" y="1645920"/>
            <a:ext cx="2743200" cy="256032"/>
          </a:xfrm>
          <a:prstGeom prst="rect">
            <a:avLst/>
          </a:prstGeom>
          <a:noFill/>
          <a:ln/>
        </p:spPr>
        <p:txBody>
          <a:bodyPr wrap="square" lIns="0" tIns="0" rIns="0" bIns="0" rtlCol="0" anchor="ctr"/>
          <a:lstStyle/>
          <a:p>
            <a:pPr indent="0" marL="0">
              <a:buNone/>
            </a:pPr>
            <a:r>
              <a:rPr lang="en-US" sz="1150" dirty="0">
                <a:solidFill>
                  <a:srgbClr val="2D2D2D"/>
                </a:solidFill>
                <a:latin typeface="Arial" pitchFamily="34" charset="0"/>
                <a:ea typeface="Arial" pitchFamily="34" charset="-122"/>
                <a:cs typeface="Arial" pitchFamily="34" charset="-120"/>
              </a:rPr>
              <a:t>Sales process design</a:t>
            </a:r>
            <a:endParaRPr lang="en-US" sz="1150" dirty="0"/>
          </a:p>
        </p:txBody>
      </p:sp>
      <p:pic>
        <p:nvPicPr>
          <p:cNvPr id="14" name="Image 2" descr="preencoded.png">    </p:cNvPr>
          <p:cNvPicPr>
            <a:picLocks noChangeAspect="1"/>
          </p:cNvPicPr>
          <p:nvPr/>
        </p:nvPicPr>
        <p:blipFill>
          <a:blip r:embed="rId3"/>
          <a:stretch>
            <a:fillRect/>
          </a:stretch>
        </p:blipFill>
        <p:spPr>
          <a:xfrm>
            <a:off x="5760720" y="1984248"/>
            <a:ext cx="164592" cy="164592"/>
          </a:xfrm>
          <a:prstGeom prst="rect">
            <a:avLst/>
          </a:prstGeom>
        </p:spPr>
      </p:pic>
      <p:sp>
        <p:nvSpPr>
          <p:cNvPr id="15" name="Text 10"/>
          <p:cNvSpPr/>
          <p:nvPr/>
        </p:nvSpPr>
        <p:spPr>
          <a:xfrm>
            <a:off x="5989320" y="1956816"/>
            <a:ext cx="2743200" cy="256032"/>
          </a:xfrm>
          <a:prstGeom prst="rect">
            <a:avLst/>
          </a:prstGeom>
          <a:noFill/>
          <a:ln/>
        </p:spPr>
        <p:txBody>
          <a:bodyPr wrap="square" lIns="0" tIns="0" rIns="0" bIns="0" rtlCol="0" anchor="ctr"/>
          <a:lstStyle/>
          <a:p>
            <a:pPr indent="0" marL="0">
              <a:buNone/>
            </a:pPr>
            <a:r>
              <a:rPr lang="en-US" sz="1150" dirty="0">
                <a:solidFill>
                  <a:srgbClr val="2D2D2D"/>
                </a:solidFill>
                <a:latin typeface="Arial" pitchFamily="34" charset="0"/>
                <a:ea typeface="Arial" pitchFamily="34" charset="-122"/>
                <a:cs typeface="Arial" pitchFamily="34" charset="-120"/>
              </a:rPr>
              <a:t>Onboarding new employees</a:t>
            </a:r>
            <a:endParaRPr lang="en-US" sz="1150" dirty="0"/>
          </a:p>
        </p:txBody>
      </p:sp>
      <p:pic>
        <p:nvPicPr>
          <p:cNvPr id="16" name="Image 3" descr="preencoded.png">    </p:cNvPr>
          <p:cNvPicPr>
            <a:picLocks noChangeAspect="1"/>
          </p:cNvPicPr>
          <p:nvPr/>
        </p:nvPicPr>
        <p:blipFill>
          <a:blip r:embed="rId4"/>
          <a:stretch>
            <a:fillRect/>
          </a:stretch>
        </p:blipFill>
        <p:spPr>
          <a:xfrm>
            <a:off x="5760720" y="2295144"/>
            <a:ext cx="164592" cy="164592"/>
          </a:xfrm>
          <a:prstGeom prst="rect">
            <a:avLst/>
          </a:prstGeom>
        </p:spPr>
      </p:pic>
      <p:sp>
        <p:nvSpPr>
          <p:cNvPr id="17" name="Text 11"/>
          <p:cNvSpPr/>
          <p:nvPr/>
        </p:nvSpPr>
        <p:spPr>
          <a:xfrm>
            <a:off x="5989320" y="2267712"/>
            <a:ext cx="2743200" cy="256032"/>
          </a:xfrm>
          <a:prstGeom prst="rect">
            <a:avLst/>
          </a:prstGeom>
          <a:noFill/>
          <a:ln/>
        </p:spPr>
        <p:txBody>
          <a:bodyPr wrap="square" lIns="0" tIns="0" rIns="0" bIns="0" rtlCol="0" anchor="ctr"/>
          <a:lstStyle/>
          <a:p>
            <a:pPr indent="0" marL="0">
              <a:buNone/>
            </a:pPr>
            <a:r>
              <a:rPr lang="en-US" sz="1150" dirty="0">
                <a:solidFill>
                  <a:srgbClr val="2D2D2D"/>
                </a:solidFill>
                <a:latin typeface="Arial" pitchFamily="34" charset="0"/>
                <a:ea typeface="Arial" pitchFamily="34" charset="-122"/>
                <a:cs typeface="Arial" pitchFamily="34" charset="-120"/>
              </a:rPr>
              <a:t>Client qualification criteria</a:t>
            </a:r>
            <a:endParaRPr lang="en-US" sz="1150" dirty="0"/>
          </a:p>
        </p:txBody>
      </p:sp>
      <p:pic>
        <p:nvPicPr>
          <p:cNvPr id="18" name="Image 4" descr="preencoded.png">    </p:cNvPr>
          <p:cNvPicPr>
            <a:picLocks noChangeAspect="1"/>
          </p:cNvPicPr>
          <p:nvPr/>
        </p:nvPicPr>
        <p:blipFill>
          <a:blip r:embed="rId5"/>
          <a:stretch>
            <a:fillRect/>
          </a:stretch>
        </p:blipFill>
        <p:spPr>
          <a:xfrm>
            <a:off x="5760720" y="2606040"/>
            <a:ext cx="164592" cy="164592"/>
          </a:xfrm>
          <a:prstGeom prst="rect">
            <a:avLst/>
          </a:prstGeom>
        </p:spPr>
      </p:pic>
      <p:sp>
        <p:nvSpPr>
          <p:cNvPr id="19" name="Text 12"/>
          <p:cNvSpPr/>
          <p:nvPr/>
        </p:nvSpPr>
        <p:spPr>
          <a:xfrm>
            <a:off x="5989320" y="2578608"/>
            <a:ext cx="2743200" cy="256032"/>
          </a:xfrm>
          <a:prstGeom prst="rect">
            <a:avLst/>
          </a:prstGeom>
          <a:noFill/>
          <a:ln/>
        </p:spPr>
        <p:txBody>
          <a:bodyPr wrap="square" lIns="0" tIns="0" rIns="0" bIns="0" rtlCol="0" anchor="ctr"/>
          <a:lstStyle/>
          <a:p>
            <a:pPr indent="0" marL="0">
              <a:buNone/>
            </a:pPr>
            <a:r>
              <a:rPr lang="en-US" sz="1150" dirty="0">
                <a:solidFill>
                  <a:srgbClr val="2D2D2D"/>
                </a:solidFill>
                <a:latin typeface="Arial" pitchFamily="34" charset="0"/>
                <a:ea typeface="Arial" pitchFamily="34" charset="-122"/>
                <a:cs typeface="Arial" pitchFamily="34" charset="-120"/>
              </a:rPr>
              <a:t>Pricing strategy</a:t>
            </a:r>
            <a:endParaRPr lang="en-US" sz="1150" dirty="0"/>
          </a:p>
        </p:txBody>
      </p:sp>
      <p:pic>
        <p:nvPicPr>
          <p:cNvPr id="20" name="Image 5" descr="preencoded.png">    </p:cNvPr>
          <p:cNvPicPr>
            <a:picLocks noChangeAspect="1"/>
          </p:cNvPicPr>
          <p:nvPr/>
        </p:nvPicPr>
        <p:blipFill>
          <a:blip r:embed="rId6"/>
          <a:stretch>
            <a:fillRect/>
          </a:stretch>
        </p:blipFill>
        <p:spPr>
          <a:xfrm>
            <a:off x="5760720" y="2916936"/>
            <a:ext cx="164592" cy="164592"/>
          </a:xfrm>
          <a:prstGeom prst="rect">
            <a:avLst/>
          </a:prstGeom>
        </p:spPr>
      </p:pic>
      <p:sp>
        <p:nvSpPr>
          <p:cNvPr id="21" name="Text 13"/>
          <p:cNvSpPr/>
          <p:nvPr/>
        </p:nvSpPr>
        <p:spPr>
          <a:xfrm>
            <a:off x="5989320" y="2889504"/>
            <a:ext cx="2743200" cy="256032"/>
          </a:xfrm>
          <a:prstGeom prst="rect">
            <a:avLst/>
          </a:prstGeom>
          <a:noFill/>
          <a:ln/>
        </p:spPr>
        <p:txBody>
          <a:bodyPr wrap="square" lIns="0" tIns="0" rIns="0" bIns="0" rtlCol="0" anchor="ctr"/>
          <a:lstStyle/>
          <a:p>
            <a:pPr indent="0" marL="0">
              <a:buNone/>
            </a:pPr>
            <a:r>
              <a:rPr lang="en-US" sz="1150" dirty="0">
                <a:solidFill>
                  <a:srgbClr val="2D2D2D"/>
                </a:solidFill>
                <a:latin typeface="Arial" pitchFamily="34" charset="0"/>
                <a:ea typeface="Arial" pitchFamily="34" charset="-122"/>
                <a:cs typeface="Arial" pitchFamily="34" charset="-120"/>
              </a:rPr>
              <a:t>Marketing messaging</a:t>
            </a:r>
            <a:endParaRPr lang="en-US" sz="1150" dirty="0"/>
          </a:p>
        </p:txBody>
      </p:sp>
      <p:pic>
        <p:nvPicPr>
          <p:cNvPr id="22" name="Image 6" descr="preencoded.png">    </p:cNvPr>
          <p:cNvPicPr>
            <a:picLocks noChangeAspect="1"/>
          </p:cNvPicPr>
          <p:nvPr/>
        </p:nvPicPr>
        <p:blipFill>
          <a:blip r:embed="rId7"/>
          <a:stretch>
            <a:fillRect/>
          </a:stretch>
        </p:blipFill>
        <p:spPr>
          <a:xfrm>
            <a:off x="5760720" y="3227832"/>
            <a:ext cx="164592" cy="164592"/>
          </a:xfrm>
          <a:prstGeom prst="rect">
            <a:avLst/>
          </a:prstGeom>
        </p:spPr>
      </p:pic>
      <p:sp>
        <p:nvSpPr>
          <p:cNvPr id="23" name="Text 14"/>
          <p:cNvSpPr/>
          <p:nvPr/>
        </p:nvSpPr>
        <p:spPr>
          <a:xfrm>
            <a:off x="5989320" y="3200400"/>
            <a:ext cx="2743200" cy="256032"/>
          </a:xfrm>
          <a:prstGeom prst="rect">
            <a:avLst/>
          </a:prstGeom>
          <a:noFill/>
          <a:ln/>
        </p:spPr>
        <p:txBody>
          <a:bodyPr wrap="square" lIns="0" tIns="0" rIns="0" bIns="0" rtlCol="0" anchor="ctr"/>
          <a:lstStyle/>
          <a:p>
            <a:pPr indent="0" marL="0">
              <a:buNone/>
            </a:pPr>
            <a:r>
              <a:rPr lang="en-US" sz="1150" dirty="0">
                <a:solidFill>
                  <a:srgbClr val="2D2D2D"/>
                </a:solidFill>
                <a:latin typeface="Arial" pitchFamily="34" charset="0"/>
                <a:ea typeface="Arial" pitchFamily="34" charset="-122"/>
                <a:cs typeface="Arial" pitchFamily="34" charset="-120"/>
              </a:rPr>
              <a:t>Service agreements</a:t>
            </a:r>
            <a:endParaRPr lang="en-US" sz="1150" dirty="0"/>
          </a:p>
        </p:txBody>
      </p:sp>
      <p:pic>
        <p:nvPicPr>
          <p:cNvPr id="24" name="Image 7" descr="preencoded.png">    </p:cNvPr>
          <p:cNvPicPr>
            <a:picLocks noChangeAspect="1"/>
          </p:cNvPicPr>
          <p:nvPr/>
        </p:nvPicPr>
        <p:blipFill>
          <a:blip r:embed="rId8"/>
          <a:stretch>
            <a:fillRect/>
          </a:stretch>
        </p:blipFill>
        <p:spPr>
          <a:xfrm>
            <a:off x="5760720" y="3538728"/>
            <a:ext cx="164592" cy="164592"/>
          </a:xfrm>
          <a:prstGeom prst="rect">
            <a:avLst/>
          </a:prstGeom>
        </p:spPr>
      </p:pic>
      <p:sp>
        <p:nvSpPr>
          <p:cNvPr id="25" name="Text 15"/>
          <p:cNvSpPr/>
          <p:nvPr/>
        </p:nvSpPr>
        <p:spPr>
          <a:xfrm>
            <a:off x="5989320" y="3511296"/>
            <a:ext cx="2743200" cy="256032"/>
          </a:xfrm>
          <a:prstGeom prst="rect">
            <a:avLst/>
          </a:prstGeom>
          <a:noFill/>
          <a:ln/>
        </p:spPr>
        <p:txBody>
          <a:bodyPr wrap="square" lIns="0" tIns="0" rIns="0" bIns="0" rtlCol="0" anchor="ctr"/>
          <a:lstStyle/>
          <a:p>
            <a:pPr indent="0" marL="0">
              <a:buNone/>
            </a:pPr>
            <a:r>
              <a:rPr lang="en-US" sz="1150" dirty="0">
                <a:solidFill>
                  <a:srgbClr val="2D2D2D"/>
                </a:solidFill>
                <a:latin typeface="Arial" pitchFamily="34" charset="0"/>
                <a:ea typeface="Arial" pitchFamily="34" charset="-122"/>
                <a:cs typeface="Arial" pitchFamily="34" charset="-120"/>
              </a:rPr>
              <a:t>Project workflows</a:t>
            </a:r>
            <a:endParaRPr lang="en-US" sz="1150" dirty="0"/>
          </a:p>
        </p:txBody>
      </p:sp>
      <p:sp>
        <p:nvSpPr>
          <p:cNvPr id="26" name="Shape 16"/>
          <p:cNvSpPr/>
          <p:nvPr/>
        </p:nvSpPr>
        <p:spPr>
          <a:xfrm>
            <a:off x="457200" y="3977640"/>
            <a:ext cx="8229600" cy="457200"/>
          </a:xfrm>
          <a:prstGeom prst="rect">
            <a:avLst/>
          </a:prstGeom>
          <a:solidFill>
            <a:srgbClr val="D4A843"/>
          </a:solidFill>
          <a:ln/>
          <a:effectLst>
            <a:outerShdw sx="100000" sy="100000" kx="0" ky="0" algn="bl" rotWithShape="0" blurRad="63500" dist="12700" dir="8100000">
              <a:srgbClr val="000000">
                <a:alpha val="10000"/>
              </a:srgbClr>
            </a:outerShdw>
          </a:effectLst>
        </p:spPr>
      </p:sp>
      <p:sp>
        <p:nvSpPr>
          <p:cNvPr id="27" name="Text 17"/>
          <p:cNvSpPr/>
          <p:nvPr/>
        </p:nvSpPr>
        <p:spPr>
          <a:xfrm>
            <a:off x="457200" y="3977640"/>
            <a:ext cx="8229600" cy="457200"/>
          </a:xfrm>
          <a:prstGeom prst="rect">
            <a:avLst/>
          </a:prstGeom>
          <a:noFill/>
          <a:ln/>
        </p:spPr>
        <p:txBody>
          <a:bodyPr wrap="square" lIns="0" tIns="0" rIns="0" bIns="0" rtlCol="0" anchor="ctr"/>
          <a:lstStyle/>
          <a:p>
            <a:pPr algn="ctr" indent="0" marL="0">
              <a:buNone/>
            </a:pPr>
            <a:r>
              <a:rPr lang="en-US" sz="1400" b="1" dirty="0">
                <a:solidFill>
                  <a:srgbClr val="2D2D2D"/>
                </a:solidFill>
                <a:latin typeface="Arial" pitchFamily="34" charset="0"/>
                <a:ea typeface="Arial" pitchFamily="34" charset="-122"/>
                <a:cs typeface="Arial" pitchFamily="34" charset="-120"/>
              </a:rPr>
              <a:t>This one technique can replace a $5,000 consulting engagement</a:t>
            </a:r>
            <a:endParaRPr lang="en-US" sz="1400" dirty="0"/>
          </a:p>
        </p:txBody>
      </p:sp>
      <p:sp>
        <p:nvSpPr>
          <p:cNvPr id="28" name="Shape 18"/>
          <p:cNvSpPr/>
          <p:nvPr/>
        </p:nvSpPr>
        <p:spPr>
          <a:xfrm>
            <a:off x="0" y="4709160"/>
            <a:ext cx="9144000" cy="434340"/>
          </a:xfrm>
          <a:prstGeom prst="rect">
            <a:avLst/>
          </a:prstGeom>
          <a:solidFill>
            <a:srgbClr val="2D2D2D"/>
          </a:solidFill>
          <a:ln/>
        </p:spPr>
      </p:sp>
      <p:sp>
        <p:nvSpPr>
          <p:cNvPr id="29" name="Shape 19"/>
          <p:cNvSpPr/>
          <p:nvPr/>
        </p:nvSpPr>
        <p:spPr>
          <a:xfrm>
            <a:off x="0" y="4709160"/>
            <a:ext cx="9144000" cy="18288"/>
          </a:xfrm>
          <a:prstGeom prst="rect">
            <a:avLst/>
          </a:prstGeom>
          <a:solidFill>
            <a:srgbClr val="D4A843"/>
          </a:solidFill>
          <a:ln/>
        </p:spPr>
      </p:sp>
      <p:sp>
        <p:nvSpPr>
          <p:cNvPr id="30" name="Text 20"/>
          <p:cNvSpPr/>
          <p:nvPr/>
        </p:nvSpPr>
        <p:spPr>
          <a:xfrm>
            <a:off x="457200" y="4709160"/>
            <a:ext cx="8229600" cy="434340"/>
          </a:xfrm>
          <a:prstGeom prst="rect">
            <a:avLst/>
          </a:prstGeom>
          <a:noFill/>
          <a:ln/>
        </p:spPr>
        <p:txBody>
          <a:bodyPr wrap="square" lIns="0" tIns="0" rIns="0" bIns="0" rtlCol="0" anchor="ctr"/>
          <a:lstStyle/>
          <a:p>
            <a:pPr algn="l" indent="0" marL="0">
              <a:buNone/>
            </a:pPr>
            <a:r>
              <a:rPr lang="en-US" sz="800" dirty="0">
                <a:solidFill>
                  <a:srgbClr val="9B9B9B"/>
                </a:solidFill>
                <a:latin typeface="Arial" pitchFamily="34" charset="0"/>
                <a:ea typeface="Arial" pitchFamily="34" charset="-122"/>
                <a:cs typeface="Arial" pitchFamily="34" charset="-120"/>
              </a:rPr>
              <a:t>Azione Unlimited  •  The Perspicacious Phoenix  •  Phoenix, AZ  •  April 2026</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141417"/>
        </a:solidFill>
      </p:bgPr>
    </p:bg>
    <p:spTree>
      <p:nvGrpSpPr>
        <p:cNvPr id="1" name=""/>
        <p:cNvGrpSpPr/>
        <p:nvPr/>
      </p:nvGrpSpPr>
      <p:grpSpPr>
        <a:xfrm>
          <a:off x="0" y="0"/>
          <a:ext cx="0" cy="0"/>
          <a:chOff x="0" y="0"/>
          <a:chExt cx="0" cy="0"/>
        </a:xfrm>
      </p:grpSpPr>
      <p:sp>
        <p:nvSpPr>
          <p:cNvPr id="2" name="Shape 0"/>
          <p:cNvSpPr/>
          <p:nvPr/>
        </p:nvSpPr>
        <p:spPr>
          <a:xfrm>
            <a:off x="8412480" y="0"/>
            <a:ext cx="731520" cy="5143500"/>
          </a:xfrm>
          <a:prstGeom prst="rect">
            <a:avLst/>
          </a:prstGeom>
          <a:solidFill>
            <a:srgbClr val="1E1E22"/>
          </a:solidFill>
          <a:ln/>
        </p:spPr>
      </p:sp>
      <p:sp>
        <p:nvSpPr>
          <p:cNvPr id="3" name="Text 1"/>
          <p:cNvSpPr/>
          <p:nvPr/>
        </p:nvSpPr>
        <p:spPr>
          <a:xfrm>
            <a:off x="640080" y="228600"/>
            <a:ext cx="7315200" cy="457200"/>
          </a:xfrm>
          <a:prstGeom prst="rect">
            <a:avLst/>
          </a:prstGeom>
          <a:noFill/>
          <a:ln/>
        </p:spPr>
        <p:txBody>
          <a:bodyPr wrap="square" lIns="0" tIns="0" rIns="0" bIns="0" rtlCol="0" anchor="ctr"/>
          <a:lstStyle/>
          <a:p>
            <a:pPr indent="0" marL="0">
              <a:buNone/>
            </a:pPr>
            <a:r>
              <a:rPr lang="en-US" sz="3000" b="1" dirty="0">
                <a:solidFill>
                  <a:srgbClr val="FFFFFF"/>
                </a:solidFill>
                <a:latin typeface="Georgia" pitchFamily="34" charset="0"/>
                <a:ea typeface="Georgia" pitchFamily="34" charset="-122"/>
                <a:cs typeface="Georgia" pitchFamily="34" charset="-120"/>
              </a:rPr>
              <a:t>Build Your Own AI Assistants</a:t>
            </a:r>
            <a:endParaRPr lang="en-US" sz="3000" dirty="0"/>
          </a:p>
        </p:txBody>
      </p:sp>
      <p:sp>
        <p:nvSpPr>
          <p:cNvPr id="4" name="Text 2"/>
          <p:cNvSpPr/>
          <p:nvPr/>
        </p:nvSpPr>
        <p:spPr>
          <a:xfrm>
            <a:off x="640080" y="685800"/>
            <a:ext cx="7315200" cy="274320"/>
          </a:xfrm>
          <a:prstGeom prst="rect">
            <a:avLst/>
          </a:prstGeom>
          <a:noFill/>
          <a:ln/>
        </p:spPr>
        <p:txBody>
          <a:bodyPr wrap="square" lIns="0" tIns="0" rIns="0" bIns="0" rtlCol="0" anchor="ctr"/>
          <a:lstStyle/>
          <a:p>
            <a:pPr indent="0" marL="0">
              <a:buNone/>
            </a:pPr>
            <a:r>
              <a:rPr lang="en-US" sz="1300" dirty="0">
                <a:solidFill>
                  <a:srgbClr val="D4A843"/>
                </a:solidFill>
                <a:latin typeface="Arial" pitchFamily="34" charset="0"/>
                <a:ea typeface="Arial" pitchFamily="34" charset="-122"/>
                <a:cs typeface="Arial" pitchFamily="34" charset="-120"/>
              </a:rPr>
              <a:t>Custom GPTs in ChatGPT  •  Skills in Claude</a:t>
            </a:r>
            <a:endParaRPr lang="en-US" sz="1300" dirty="0"/>
          </a:p>
        </p:txBody>
      </p:sp>
      <p:sp>
        <p:nvSpPr>
          <p:cNvPr id="5" name="Shape 3"/>
          <p:cNvSpPr/>
          <p:nvPr/>
        </p:nvSpPr>
        <p:spPr>
          <a:xfrm>
            <a:off x="640080" y="1005840"/>
            <a:ext cx="1828800" cy="0"/>
          </a:xfrm>
          <a:prstGeom prst="line">
            <a:avLst/>
          </a:prstGeom>
          <a:noFill/>
          <a:ln w="31750">
            <a:solidFill>
              <a:srgbClr val="D4A843"/>
            </a:solidFill>
            <a:prstDash val="solid"/>
          </a:ln>
        </p:spPr>
      </p:sp>
      <p:sp>
        <p:nvSpPr>
          <p:cNvPr id="6" name="Text 4"/>
          <p:cNvSpPr/>
          <p:nvPr/>
        </p:nvSpPr>
        <p:spPr>
          <a:xfrm>
            <a:off x="640080" y="1188720"/>
            <a:ext cx="7315200" cy="457200"/>
          </a:xfrm>
          <a:prstGeom prst="rect">
            <a:avLst/>
          </a:prstGeom>
          <a:noFill/>
          <a:ln/>
        </p:spPr>
        <p:txBody>
          <a:bodyPr wrap="square" lIns="0" tIns="0" rIns="0" bIns="0" rtlCol="0" anchor="ctr"/>
          <a:lstStyle/>
          <a:p>
            <a:pPr indent="0" marL="0">
              <a:buNone/>
            </a:pPr>
            <a:r>
              <a:rPr lang="en-US" sz="1150" dirty="0">
                <a:solidFill>
                  <a:srgbClr val="E8E8E8"/>
                </a:solidFill>
                <a:latin typeface="Arial" pitchFamily="34" charset="0"/>
                <a:ea typeface="Arial" pitchFamily="34" charset="-122"/>
                <a:cs typeface="Arial" pitchFamily="34" charset="-120"/>
              </a:rPr>
              <a:t>Specialized AI tools pre-loaded with YOUR business context. Train them once — they remember your preferences, style, products, and processes every time.</a:t>
            </a:r>
            <a:endParaRPr lang="en-US" sz="1150" dirty="0"/>
          </a:p>
        </p:txBody>
      </p:sp>
      <p:sp>
        <p:nvSpPr>
          <p:cNvPr id="7" name="Shape 5"/>
          <p:cNvSpPr/>
          <p:nvPr/>
        </p:nvSpPr>
        <p:spPr>
          <a:xfrm>
            <a:off x="457200" y="1920240"/>
            <a:ext cx="2560320" cy="2468880"/>
          </a:xfrm>
          <a:prstGeom prst="rect">
            <a:avLst/>
          </a:prstGeom>
          <a:solidFill>
            <a:srgbClr val="2D2D2D"/>
          </a:solidFill>
          <a:ln/>
          <a:effectLst>
            <a:outerShdw sx="100000" sy="100000" kx="0" ky="0" algn="bl" rotWithShape="0" blurRad="101600" dist="25400" dir="8100000">
              <a:srgbClr val="000000">
                <a:alpha val="18000"/>
              </a:srgbClr>
            </a:outerShdw>
          </a:effectLst>
        </p:spPr>
      </p:sp>
      <p:sp>
        <p:nvSpPr>
          <p:cNvPr id="8" name="Shape 6"/>
          <p:cNvSpPr/>
          <p:nvPr/>
        </p:nvSpPr>
        <p:spPr>
          <a:xfrm>
            <a:off x="457200" y="1920240"/>
            <a:ext cx="2560320" cy="36576"/>
          </a:xfrm>
          <a:prstGeom prst="rect">
            <a:avLst/>
          </a:prstGeom>
          <a:solidFill>
            <a:srgbClr val="0D9488"/>
          </a:solidFill>
          <a:ln/>
        </p:spPr>
      </p:sp>
      <p:pic>
        <p:nvPicPr>
          <p:cNvPr id="9" name="Image 0" descr="preencoded.png">    </p:cNvPr>
          <p:cNvPicPr>
            <a:picLocks noChangeAspect="1"/>
          </p:cNvPicPr>
          <p:nvPr/>
        </p:nvPicPr>
        <p:blipFill>
          <a:blip r:embed="rId1"/>
          <a:stretch>
            <a:fillRect/>
          </a:stretch>
        </p:blipFill>
        <p:spPr>
          <a:xfrm>
            <a:off x="594360" y="2103120"/>
            <a:ext cx="320040" cy="320040"/>
          </a:xfrm>
          <a:prstGeom prst="rect">
            <a:avLst/>
          </a:prstGeom>
        </p:spPr>
      </p:pic>
      <p:sp>
        <p:nvSpPr>
          <p:cNvPr id="10" name="Text 7"/>
          <p:cNvSpPr/>
          <p:nvPr/>
        </p:nvSpPr>
        <p:spPr>
          <a:xfrm>
            <a:off x="594360" y="2468880"/>
            <a:ext cx="2286000" cy="502920"/>
          </a:xfrm>
          <a:prstGeom prst="rect">
            <a:avLst/>
          </a:prstGeom>
          <a:noFill/>
          <a:ln/>
        </p:spPr>
        <p:txBody>
          <a:bodyPr wrap="square" lIns="0" tIns="0" rIns="0" bIns="0" rtlCol="0" anchor="ctr"/>
          <a:lstStyle/>
          <a:p>
            <a:pPr indent="0" marL="0">
              <a:buNone/>
            </a:pPr>
            <a:r>
              <a:rPr lang="en-US" sz="1500" b="1" dirty="0">
                <a:solidFill>
                  <a:srgbClr val="FFFFFF"/>
                </a:solidFill>
                <a:latin typeface="Georgia" pitchFamily="34" charset="0"/>
                <a:ea typeface="Georgia" pitchFamily="34" charset="-122"/>
                <a:cs typeface="Georgia" pitchFamily="34" charset="-120"/>
              </a:rPr>
              <a:t>Email Voice</a:t>
            </a:r>
            <a:endParaRPr lang="en-US" sz="1500" dirty="0"/>
          </a:p>
          <a:p>
            <a:pPr indent="0" marL="0">
              <a:buNone/>
            </a:pPr>
            <a:r>
              <a:rPr lang="en-US" sz="1500" b="1" dirty="0">
                <a:solidFill>
                  <a:srgbClr val="FFFFFF"/>
                </a:solidFill>
                <a:latin typeface="Georgia" pitchFamily="34" charset="0"/>
                <a:ea typeface="Georgia" pitchFamily="34" charset="-122"/>
                <a:cs typeface="Georgia" pitchFamily="34" charset="-120"/>
              </a:rPr>
              <a:t>Assistant</a:t>
            </a:r>
            <a:endParaRPr lang="en-US" sz="1500" dirty="0"/>
          </a:p>
        </p:txBody>
      </p:sp>
      <p:sp>
        <p:nvSpPr>
          <p:cNvPr id="11" name="Text 8"/>
          <p:cNvSpPr/>
          <p:nvPr/>
        </p:nvSpPr>
        <p:spPr>
          <a:xfrm>
            <a:off x="594360" y="3017520"/>
            <a:ext cx="2286000" cy="1097280"/>
          </a:xfrm>
          <a:prstGeom prst="rect">
            <a:avLst/>
          </a:prstGeom>
          <a:noFill/>
          <a:ln/>
        </p:spPr>
        <p:txBody>
          <a:bodyPr wrap="square" lIns="0" tIns="0" rIns="0" bIns="0" rtlCol="0" anchor="ctr"/>
          <a:lstStyle/>
          <a:p>
            <a:pPr indent="0" marL="0">
              <a:buNone/>
            </a:pPr>
            <a:r>
              <a:rPr lang="en-US" sz="1050" dirty="0">
                <a:solidFill>
                  <a:srgbClr val="E8E8E8"/>
                </a:solidFill>
                <a:latin typeface="Arial" pitchFamily="34" charset="0"/>
                <a:ea typeface="Arial" pitchFamily="34" charset="-122"/>
                <a:cs typeface="Arial" pitchFamily="34" charset="-120"/>
              </a:rPr>
              <a:t>Knows your writing style, tone, and company info. Writes emails that sound like you.</a:t>
            </a:r>
            <a:endParaRPr lang="en-US" sz="1050" dirty="0"/>
          </a:p>
        </p:txBody>
      </p:sp>
      <p:sp>
        <p:nvSpPr>
          <p:cNvPr id="12" name="Shape 9"/>
          <p:cNvSpPr/>
          <p:nvPr/>
        </p:nvSpPr>
        <p:spPr>
          <a:xfrm>
            <a:off x="3291840" y="1920240"/>
            <a:ext cx="2560320" cy="2468880"/>
          </a:xfrm>
          <a:prstGeom prst="rect">
            <a:avLst/>
          </a:prstGeom>
          <a:solidFill>
            <a:srgbClr val="2D2D2D"/>
          </a:solidFill>
          <a:ln/>
          <a:effectLst>
            <a:outerShdw sx="100000" sy="100000" kx="0" ky="0" algn="bl" rotWithShape="0" blurRad="101600" dist="25400" dir="8100000">
              <a:srgbClr val="000000">
                <a:alpha val="18000"/>
              </a:srgbClr>
            </a:outerShdw>
          </a:effectLst>
        </p:spPr>
      </p:sp>
      <p:sp>
        <p:nvSpPr>
          <p:cNvPr id="13" name="Shape 10"/>
          <p:cNvSpPr/>
          <p:nvPr/>
        </p:nvSpPr>
        <p:spPr>
          <a:xfrm>
            <a:off x="3291840" y="1920240"/>
            <a:ext cx="2560320" cy="36576"/>
          </a:xfrm>
          <a:prstGeom prst="rect">
            <a:avLst/>
          </a:prstGeom>
          <a:solidFill>
            <a:srgbClr val="7C3AED"/>
          </a:solidFill>
          <a:ln/>
        </p:spPr>
      </p:sp>
      <p:pic>
        <p:nvPicPr>
          <p:cNvPr id="14" name="Image 1" descr="preencoded.png">    </p:cNvPr>
          <p:cNvPicPr>
            <a:picLocks noChangeAspect="1"/>
          </p:cNvPicPr>
          <p:nvPr/>
        </p:nvPicPr>
        <p:blipFill>
          <a:blip r:embed="rId2"/>
          <a:stretch>
            <a:fillRect/>
          </a:stretch>
        </p:blipFill>
        <p:spPr>
          <a:xfrm>
            <a:off x="3429000" y="2103120"/>
            <a:ext cx="320040" cy="320040"/>
          </a:xfrm>
          <a:prstGeom prst="rect">
            <a:avLst/>
          </a:prstGeom>
        </p:spPr>
      </p:pic>
      <p:sp>
        <p:nvSpPr>
          <p:cNvPr id="15" name="Text 11"/>
          <p:cNvSpPr/>
          <p:nvPr/>
        </p:nvSpPr>
        <p:spPr>
          <a:xfrm>
            <a:off x="3429000" y="2468880"/>
            <a:ext cx="2286000" cy="502920"/>
          </a:xfrm>
          <a:prstGeom prst="rect">
            <a:avLst/>
          </a:prstGeom>
          <a:noFill/>
          <a:ln/>
        </p:spPr>
        <p:txBody>
          <a:bodyPr wrap="square" lIns="0" tIns="0" rIns="0" bIns="0" rtlCol="0" anchor="ctr"/>
          <a:lstStyle/>
          <a:p>
            <a:pPr indent="0" marL="0">
              <a:buNone/>
            </a:pPr>
            <a:r>
              <a:rPr lang="en-US" sz="1500" b="1" dirty="0">
                <a:solidFill>
                  <a:srgbClr val="FFFFFF"/>
                </a:solidFill>
                <a:latin typeface="Georgia" pitchFamily="34" charset="0"/>
                <a:ea typeface="Georgia" pitchFamily="34" charset="-122"/>
                <a:cs typeface="Georgia" pitchFamily="34" charset="-120"/>
              </a:rPr>
              <a:t>Proposal</a:t>
            </a:r>
            <a:endParaRPr lang="en-US" sz="1500" dirty="0"/>
          </a:p>
          <a:p>
            <a:pPr indent="0" marL="0">
              <a:buNone/>
            </a:pPr>
            <a:r>
              <a:rPr lang="en-US" sz="1500" b="1" dirty="0">
                <a:solidFill>
                  <a:srgbClr val="FFFFFF"/>
                </a:solidFill>
                <a:latin typeface="Georgia" pitchFamily="34" charset="0"/>
                <a:ea typeface="Georgia" pitchFamily="34" charset="-122"/>
                <a:cs typeface="Georgia" pitchFamily="34" charset="-120"/>
              </a:rPr>
              <a:t>Builder</a:t>
            </a:r>
            <a:endParaRPr lang="en-US" sz="1500" dirty="0"/>
          </a:p>
        </p:txBody>
      </p:sp>
      <p:sp>
        <p:nvSpPr>
          <p:cNvPr id="16" name="Text 12"/>
          <p:cNvSpPr/>
          <p:nvPr/>
        </p:nvSpPr>
        <p:spPr>
          <a:xfrm>
            <a:off x="3429000" y="3017520"/>
            <a:ext cx="2286000" cy="1097280"/>
          </a:xfrm>
          <a:prstGeom prst="rect">
            <a:avLst/>
          </a:prstGeom>
          <a:noFill/>
          <a:ln/>
        </p:spPr>
        <p:txBody>
          <a:bodyPr wrap="square" lIns="0" tIns="0" rIns="0" bIns="0" rtlCol="0" anchor="ctr"/>
          <a:lstStyle/>
          <a:p>
            <a:pPr indent="0" marL="0">
              <a:buNone/>
            </a:pPr>
            <a:r>
              <a:rPr lang="en-US" sz="1050" dirty="0">
                <a:solidFill>
                  <a:srgbClr val="E8E8E8"/>
                </a:solidFill>
                <a:latin typeface="Arial" pitchFamily="34" charset="0"/>
                <a:ea typeface="Arial" pitchFamily="34" charset="-122"/>
                <a:cs typeface="Arial" pitchFamily="34" charset="-120"/>
              </a:rPr>
              <a:t>Feed it your catalog, pricing, and past proposals. Custom proposals in minutes.</a:t>
            </a:r>
            <a:endParaRPr lang="en-US" sz="1050" dirty="0"/>
          </a:p>
        </p:txBody>
      </p:sp>
      <p:sp>
        <p:nvSpPr>
          <p:cNvPr id="17" name="Shape 13"/>
          <p:cNvSpPr/>
          <p:nvPr/>
        </p:nvSpPr>
        <p:spPr>
          <a:xfrm>
            <a:off x="6126480" y="1920240"/>
            <a:ext cx="2560320" cy="2468880"/>
          </a:xfrm>
          <a:prstGeom prst="rect">
            <a:avLst/>
          </a:prstGeom>
          <a:solidFill>
            <a:srgbClr val="2D2D2D"/>
          </a:solidFill>
          <a:ln/>
          <a:effectLst>
            <a:outerShdw sx="100000" sy="100000" kx="0" ky="0" algn="bl" rotWithShape="0" blurRad="101600" dist="25400" dir="8100000">
              <a:srgbClr val="000000">
                <a:alpha val="18000"/>
              </a:srgbClr>
            </a:outerShdw>
          </a:effectLst>
        </p:spPr>
      </p:sp>
      <p:sp>
        <p:nvSpPr>
          <p:cNvPr id="18" name="Shape 14"/>
          <p:cNvSpPr/>
          <p:nvPr/>
        </p:nvSpPr>
        <p:spPr>
          <a:xfrm>
            <a:off x="6126480" y="1920240"/>
            <a:ext cx="2560320" cy="36576"/>
          </a:xfrm>
          <a:prstGeom prst="rect">
            <a:avLst/>
          </a:prstGeom>
          <a:solidFill>
            <a:srgbClr val="D4A843"/>
          </a:solidFill>
          <a:ln/>
        </p:spPr>
      </p:sp>
      <p:pic>
        <p:nvPicPr>
          <p:cNvPr id="19" name="Image 2" descr="preencoded.png">    </p:cNvPr>
          <p:cNvPicPr>
            <a:picLocks noChangeAspect="1"/>
          </p:cNvPicPr>
          <p:nvPr/>
        </p:nvPicPr>
        <p:blipFill>
          <a:blip r:embed="rId3"/>
          <a:stretch>
            <a:fillRect/>
          </a:stretch>
        </p:blipFill>
        <p:spPr>
          <a:xfrm>
            <a:off x="6263640" y="2103120"/>
            <a:ext cx="320040" cy="320040"/>
          </a:xfrm>
          <a:prstGeom prst="rect">
            <a:avLst/>
          </a:prstGeom>
        </p:spPr>
      </p:pic>
      <p:sp>
        <p:nvSpPr>
          <p:cNvPr id="20" name="Text 15"/>
          <p:cNvSpPr/>
          <p:nvPr/>
        </p:nvSpPr>
        <p:spPr>
          <a:xfrm>
            <a:off x="6263640" y="2468880"/>
            <a:ext cx="2286000" cy="502920"/>
          </a:xfrm>
          <a:prstGeom prst="rect">
            <a:avLst/>
          </a:prstGeom>
          <a:noFill/>
          <a:ln/>
        </p:spPr>
        <p:txBody>
          <a:bodyPr wrap="square" lIns="0" tIns="0" rIns="0" bIns="0" rtlCol="0" anchor="ctr"/>
          <a:lstStyle/>
          <a:p>
            <a:pPr indent="0" marL="0">
              <a:buNone/>
            </a:pPr>
            <a:r>
              <a:rPr lang="en-US" sz="1500" b="1" dirty="0">
                <a:solidFill>
                  <a:srgbClr val="FFFFFF"/>
                </a:solidFill>
                <a:latin typeface="Georgia" pitchFamily="34" charset="0"/>
                <a:ea typeface="Georgia" pitchFamily="34" charset="-122"/>
                <a:cs typeface="Georgia" pitchFamily="34" charset="-120"/>
              </a:rPr>
              <a:t>Sales Process</a:t>
            </a:r>
            <a:endParaRPr lang="en-US" sz="1500" dirty="0"/>
          </a:p>
          <a:p>
            <a:pPr indent="0" marL="0">
              <a:buNone/>
            </a:pPr>
            <a:r>
              <a:rPr lang="en-US" sz="1500" b="1" dirty="0">
                <a:solidFill>
                  <a:srgbClr val="FFFFFF"/>
                </a:solidFill>
                <a:latin typeface="Georgia" pitchFamily="34" charset="0"/>
                <a:ea typeface="Georgia" pitchFamily="34" charset="-122"/>
                <a:cs typeface="Georgia" pitchFamily="34" charset="-120"/>
              </a:rPr>
              <a:t>Coach</a:t>
            </a:r>
            <a:endParaRPr lang="en-US" sz="1500" dirty="0"/>
          </a:p>
        </p:txBody>
      </p:sp>
      <p:sp>
        <p:nvSpPr>
          <p:cNvPr id="21" name="Text 16"/>
          <p:cNvSpPr/>
          <p:nvPr/>
        </p:nvSpPr>
        <p:spPr>
          <a:xfrm>
            <a:off x="6263640" y="3017520"/>
            <a:ext cx="2286000" cy="1097280"/>
          </a:xfrm>
          <a:prstGeom prst="rect">
            <a:avLst/>
          </a:prstGeom>
          <a:noFill/>
          <a:ln/>
        </p:spPr>
        <p:txBody>
          <a:bodyPr wrap="square" lIns="0" tIns="0" rIns="0" bIns="0" rtlCol="0" anchor="ctr"/>
          <a:lstStyle/>
          <a:p>
            <a:pPr indent="0" marL="0">
              <a:buNone/>
            </a:pPr>
            <a:r>
              <a:rPr lang="en-US" sz="1050" dirty="0">
                <a:solidFill>
                  <a:srgbClr val="E8E8E8"/>
                </a:solidFill>
                <a:latin typeface="Arial" pitchFamily="34" charset="0"/>
                <a:ea typeface="Arial" pitchFamily="34" charset="-122"/>
                <a:cs typeface="Arial" pitchFamily="34" charset="-120"/>
              </a:rPr>
              <a:t>Trained on your qualification criteria and close techniques. Always available.</a:t>
            </a:r>
            <a:endParaRPr lang="en-US" sz="1050" dirty="0"/>
          </a:p>
        </p:txBody>
      </p:sp>
      <p:sp>
        <p:nvSpPr>
          <p:cNvPr id="22" name="Shape 17"/>
          <p:cNvSpPr/>
          <p:nvPr/>
        </p:nvSpPr>
        <p:spPr>
          <a:xfrm>
            <a:off x="0" y="4709160"/>
            <a:ext cx="9144000" cy="434340"/>
          </a:xfrm>
          <a:prstGeom prst="rect">
            <a:avLst/>
          </a:prstGeom>
          <a:solidFill>
            <a:srgbClr val="2D2D2D"/>
          </a:solidFill>
          <a:ln/>
        </p:spPr>
      </p:sp>
      <p:sp>
        <p:nvSpPr>
          <p:cNvPr id="23" name="Shape 18"/>
          <p:cNvSpPr/>
          <p:nvPr/>
        </p:nvSpPr>
        <p:spPr>
          <a:xfrm>
            <a:off x="0" y="4709160"/>
            <a:ext cx="9144000" cy="18288"/>
          </a:xfrm>
          <a:prstGeom prst="rect">
            <a:avLst/>
          </a:prstGeom>
          <a:solidFill>
            <a:srgbClr val="D4A843"/>
          </a:solidFill>
          <a:ln/>
        </p:spPr>
      </p:sp>
      <p:sp>
        <p:nvSpPr>
          <p:cNvPr id="24" name="Text 19"/>
          <p:cNvSpPr/>
          <p:nvPr/>
        </p:nvSpPr>
        <p:spPr>
          <a:xfrm>
            <a:off x="457200" y="4709160"/>
            <a:ext cx="8229600" cy="434340"/>
          </a:xfrm>
          <a:prstGeom prst="rect">
            <a:avLst/>
          </a:prstGeom>
          <a:noFill/>
          <a:ln/>
        </p:spPr>
        <p:txBody>
          <a:bodyPr wrap="square" lIns="0" tIns="0" rIns="0" bIns="0" rtlCol="0" anchor="ctr"/>
          <a:lstStyle/>
          <a:p>
            <a:pPr algn="l" indent="0" marL="0">
              <a:buNone/>
            </a:pPr>
            <a:r>
              <a:rPr lang="en-US" sz="800" dirty="0">
                <a:solidFill>
                  <a:srgbClr val="9B9B9B"/>
                </a:solidFill>
                <a:latin typeface="Arial" pitchFamily="34" charset="0"/>
                <a:ea typeface="Arial" pitchFamily="34" charset="-122"/>
                <a:cs typeface="Arial" pitchFamily="34" charset="-120"/>
              </a:rPr>
              <a:t>Azione Unlimited  •  The Perspicacious Phoenix  •  Phoenix, AZ  •  April 2026</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41417"/>
        </a:solidFill>
      </p:bgPr>
    </p:bg>
    <p:spTree>
      <p:nvGrpSpPr>
        <p:cNvPr id="1" name=""/>
        <p:cNvGrpSpPr/>
        <p:nvPr/>
      </p:nvGrpSpPr>
      <p:grpSpPr>
        <a:xfrm>
          <a:off x="0" y="0"/>
          <a:ext cx="0" cy="0"/>
          <a:chOff x="0" y="0"/>
          <a:chExt cx="0" cy="0"/>
        </a:xfrm>
      </p:grpSpPr>
      <p:sp>
        <p:nvSpPr>
          <p:cNvPr id="2" name="Text 0"/>
          <p:cNvSpPr/>
          <p:nvPr/>
        </p:nvSpPr>
        <p:spPr>
          <a:xfrm>
            <a:off x="5943600" y="457200"/>
            <a:ext cx="3200400" cy="3200400"/>
          </a:xfrm>
          <a:prstGeom prst="rect">
            <a:avLst/>
          </a:prstGeom>
          <a:noFill/>
          <a:ln/>
        </p:spPr>
        <p:txBody>
          <a:bodyPr wrap="square" lIns="0" tIns="0" rIns="0" bIns="0" rtlCol="0" anchor="t"/>
          <a:lstStyle/>
          <a:p>
            <a:pPr algn="r" indent="0" marL="0">
              <a:buNone/>
            </a:pPr>
            <a:r>
              <a:rPr lang="en-US" sz="12000" b="1" dirty="0">
                <a:solidFill>
                  <a:srgbClr val="2D2D2D"/>
                </a:solidFill>
                <a:latin typeface="Arial" pitchFamily="34" charset="0"/>
                <a:ea typeface="Arial" pitchFamily="34" charset="-122"/>
                <a:cs typeface="Arial" pitchFamily="34" charset="-120"/>
              </a:rPr>
              <a:t>03</a:t>
            </a:r>
            <a:endParaRPr lang="en-US" sz="12000" dirty="0"/>
          </a:p>
        </p:txBody>
      </p:sp>
      <p:sp>
        <p:nvSpPr>
          <p:cNvPr id="3" name="Shape 1"/>
          <p:cNvSpPr/>
          <p:nvPr/>
        </p:nvSpPr>
        <p:spPr>
          <a:xfrm>
            <a:off x="0" y="0"/>
            <a:ext cx="73152" cy="5143500"/>
          </a:xfrm>
          <a:prstGeom prst="rect">
            <a:avLst/>
          </a:prstGeom>
          <a:solidFill>
            <a:srgbClr val="D4A843"/>
          </a:solidFill>
          <a:ln/>
        </p:spPr>
      </p:sp>
      <p:sp>
        <p:nvSpPr>
          <p:cNvPr id="4" name="Text 2"/>
          <p:cNvSpPr/>
          <p:nvPr/>
        </p:nvSpPr>
        <p:spPr>
          <a:xfrm>
            <a:off x="640080" y="1371600"/>
            <a:ext cx="5486400" cy="365760"/>
          </a:xfrm>
          <a:prstGeom prst="rect">
            <a:avLst/>
          </a:prstGeom>
          <a:noFill/>
          <a:ln/>
        </p:spPr>
        <p:txBody>
          <a:bodyPr wrap="square" lIns="0" tIns="0" rIns="0" bIns="0" rtlCol="0" anchor="ctr"/>
          <a:lstStyle/>
          <a:p>
            <a:pPr indent="0" marL="0">
              <a:buNone/>
            </a:pPr>
            <a:r>
              <a:rPr lang="en-US" sz="1300" b="1" spc="500" kern="0" dirty="0">
                <a:solidFill>
                  <a:srgbClr val="D4A843"/>
                </a:solidFill>
                <a:latin typeface="Arial" pitchFamily="34" charset="0"/>
                <a:ea typeface="Arial" pitchFamily="34" charset="-122"/>
                <a:cs typeface="Arial" pitchFamily="34" charset="-120"/>
              </a:rPr>
              <a:t>SECTION 03</a:t>
            </a:r>
            <a:endParaRPr lang="en-US" sz="1300" dirty="0"/>
          </a:p>
        </p:txBody>
      </p:sp>
      <p:sp>
        <p:nvSpPr>
          <p:cNvPr id="5" name="Text 3"/>
          <p:cNvSpPr/>
          <p:nvPr/>
        </p:nvSpPr>
        <p:spPr>
          <a:xfrm>
            <a:off x="640080" y="1828800"/>
            <a:ext cx="6400800" cy="914400"/>
          </a:xfrm>
          <a:prstGeom prst="rect">
            <a:avLst/>
          </a:prstGeom>
          <a:noFill/>
          <a:ln/>
        </p:spPr>
        <p:txBody>
          <a:bodyPr wrap="square" lIns="0" tIns="0" rIns="0" bIns="0" rtlCol="0" anchor="ctr"/>
          <a:lstStyle/>
          <a:p>
            <a:pPr indent="0" marL="0">
              <a:buNone/>
            </a:pPr>
            <a:r>
              <a:rPr lang="en-US" sz="4000" b="1" dirty="0">
                <a:solidFill>
                  <a:srgbClr val="FFFFFF"/>
                </a:solidFill>
                <a:latin typeface="Georgia" pitchFamily="34" charset="0"/>
                <a:ea typeface="Georgia" pitchFamily="34" charset="-122"/>
                <a:cs typeface="Georgia" pitchFamily="34" charset="-120"/>
              </a:rPr>
              <a:t>Level Up</a:t>
            </a:r>
            <a:endParaRPr lang="en-US" sz="4000" dirty="0"/>
          </a:p>
        </p:txBody>
      </p:sp>
      <p:sp>
        <p:nvSpPr>
          <p:cNvPr id="6" name="Text 4"/>
          <p:cNvSpPr/>
          <p:nvPr/>
        </p:nvSpPr>
        <p:spPr>
          <a:xfrm>
            <a:off x="640080" y="2834640"/>
            <a:ext cx="5486400" cy="457200"/>
          </a:xfrm>
          <a:prstGeom prst="rect">
            <a:avLst/>
          </a:prstGeom>
          <a:noFill/>
          <a:ln/>
        </p:spPr>
        <p:txBody>
          <a:bodyPr wrap="square" lIns="0" tIns="0" rIns="0" bIns="0" rtlCol="0" anchor="ctr"/>
          <a:lstStyle/>
          <a:p>
            <a:pPr indent="0" marL="0">
              <a:buNone/>
            </a:pPr>
            <a:r>
              <a:rPr lang="en-US" sz="1500" dirty="0">
                <a:solidFill>
                  <a:srgbClr val="9B9B9B"/>
                </a:solidFill>
                <a:latin typeface="Arial" pitchFamily="34" charset="0"/>
                <a:ea typeface="Arial" pitchFamily="34" charset="-122"/>
                <a:cs typeface="Arial" pitchFamily="34" charset="-120"/>
              </a:rPr>
              <a:t>Beyond writing — AI tools for every part of your business</a:t>
            </a:r>
            <a:endParaRPr lang="en-US" sz="1500" dirty="0"/>
          </a:p>
        </p:txBody>
      </p:sp>
      <p:sp>
        <p:nvSpPr>
          <p:cNvPr id="7" name="Shape 5"/>
          <p:cNvSpPr/>
          <p:nvPr/>
        </p:nvSpPr>
        <p:spPr>
          <a:xfrm>
            <a:off x="640080" y="3474720"/>
            <a:ext cx="2286000" cy="0"/>
          </a:xfrm>
          <a:prstGeom prst="line">
            <a:avLst/>
          </a:prstGeom>
          <a:noFill/>
          <a:ln w="31750">
            <a:solidFill>
              <a:srgbClr val="D4A843"/>
            </a:solidFill>
            <a:prstDash val="solid"/>
          </a:ln>
        </p:spPr>
      </p:sp>
      <p:sp>
        <p:nvSpPr>
          <p:cNvPr id="8" name="Shape 6"/>
          <p:cNvSpPr/>
          <p:nvPr/>
        </p:nvSpPr>
        <p:spPr>
          <a:xfrm rot="-1500000">
            <a:off x="7772400" y="4114800"/>
            <a:ext cx="1828800" cy="27432"/>
          </a:xfrm>
          <a:prstGeom prst="rect">
            <a:avLst/>
          </a:prstGeom>
          <a:solidFill>
            <a:srgbClr val="D4A843"/>
          </a:solidFill>
          <a:ln/>
        </p:spPr>
      </p:sp>
      <p:pic>
        <p:nvPicPr>
          <p:cNvPr id="9" name="Image 0" descr="preencoded.png">    </p:cNvPr>
          <p:cNvPicPr>
            <a:picLocks noChangeAspect="1"/>
          </p:cNvPicPr>
          <p:nvPr/>
        </p:nvPicPr>
        <p:blipFill>
          <a:blip r:embed="rId1">
            <a:alphaModFix amt="12000"/>
          </a:blip>
          <a:stretch>
            <a:fillRect/>
          </a:stretch>
        </p:blipFill>
        <p:spPr>
          <a:xfrm>
            <a:off x="7589520" y="1371600"/>
            <a:ext cx="731520" cy="73152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AFAF8"/>
        </a:solidFill>
      </p:bgPr>
    </p:bg>
    <p:spTree>
      <p:nvGrpSpPr>
        <p:cNvPr id="1" name=""/>
        <p:cNvGrpSpPr/>
        <p:nvPr/>
      </p:nvGrpSpPr>
      <p:grpSpPr>
        <a:xfrm>
          <a:off x="0" y="0"/>
          <a:ext cx="0" cy="0"/>
          <a:chOff x="0" y="0"/>
          <a:chExt cx="0" cy="0"/>
        </a:xfrm>
      </p:grpSpPr>
      <p:sp>
        <p:nvSpPr>
          <p:cNvPr id="2" name="Text 0"/>
          <p:cNvSpPr/>
          <p:nvPr/>
        </p:nvSpPr>
        <p:spPr>
          <a:xfrm>
            <a:off x="640080" y="228600"/>
            <a:ext cx="4572000" cy="411480"/>
          </a:xfrm>
          <a:prstGeom prst="rect">
            <a:avLst/>
          </a:prstGeom>
          <a:noFill/>
          <a:ln/>
        </p:spPr>
        <p:txBody>
          <a:bodyPr wrap="square" lIns="0" tIns="0" rIns="0" bIns="0" rtlCol="0" anchor="ctr"/>
          <a:lstStyle/>
          <a:p>
            <a:pPr indent="0" marL="0">
              <a:buNone/>
            </a:pPr>
            <a:r>
              <a:rPr lang="en-US" sz="2600" b="1" dirty="0">
                <a:solidFill>
                  <a:srgbClr val="2D2D2D"/>
                </a:solidFill>
                <a:latin typeface="Georgia" pitchFamily="34" charset="0"/>
                <a:ea typeface="Georgia" pitchFamily="34" charset="-122"/>
                <a:cs typeface="Georgia" pitchFamily="34" charset="-120"/>
              </a:rPr>
              <a:t>Beyond Text:</a:t>
            </a:r>
            <a:endParaRPr lang="en-US" sz="2600" dirty="0"/>
          </a:p>
        </p:txBody>
      </p:sp>
      <p:sp>
        <p:nvSpPr>
          <p:cNvPr id="3" name="Text 1"/>
          <p:cNvSpPr/>
          <p:nvPr/>
        </p:nvSpPr>
        <p:spPr>
          <a:xfrm>
            <a:off x="640080" y="594360"/>
            <a:ext cx="4572000" cy="320040"/>
          </a:xfrm>
          <a:prstGeom prst="rect">
            <a:avLst/>
          </a:prstGeom>
          <a:noFill/>
          <a:ln/>
        </p:spPr>
        <p:txBody>
          <a:bodyPr wrap="square" lIns="0" tIns="0" rIns="0" bIns="0" rtlCol="0" anchor="ctr"/>
          <a:lstStyle/>
          <a:p>
            <a:pPr indent="0" marL="0">
              <a:buNone/>
            </a:pPr>
            <a:r>
              <a:rPr lang="en-US" sz="2000" dirty="0">
                <a:solidFill>
                  <a:srgbClr val="D4A843"/>
                </a:solidFill>
                <a:latin typeface="Georgia" pitchFamily="34" charset="0"/>
                <a:ea typeface="Georgia" pitchFamily="34" charset="-122"/>
                <a:cs typeface="Georgia" pitchFamily="34" charset="-120"/>
              </a:rPr>
              <a:t>AI Tools for Every Need</a:t>
            </a:r>
            <a:endParaRPr lang="en-US" sz="2000" dirty="0"/>
          </a:p>
        </p:txBody>
      </p:sp>
      <p:sp>
        <p:nvSpPr>
          <p:cNvPr id="4" name="Shape 2"/>
          <p:cNvSpPr/>
          <p:nvPr/>
        </p:nvSpPr>
        <p:spPr>
          <a:xfrm>
            <a:off x="640080" y="914400"/>
            <a:ext cx="1371600" cy="0"/>
          </a:xfrm>
          <a:prstGeom prst="line">
            <a:avLst/>
          </a:prstGeom>
          <a:noFill/>
          <a:ln w="31750">
            <a:solidFill>
              <a:srgbClr val="D4A843"/>
            </a:solidFill>
            <a:prstDash val="solid"/>
          </a:ln>
        </p:spPr>
      </p:sp>
      <p:sp>
        <p:nvSpPr>
          <p:cNvPr id="5" name="Shape 3"/>
          <p:cNvSpPr/>
          <p:nvPr/>
        </p:nvSpPr>
        <p:spPr>
          <a:xfrm>
            <a:off x="457200" y="1143000"/>
            <a:ext cx="2468880" cy="1417320"/>
          </a:xfrm>
          <a:prstGeom prst="rect">
            <a:avLst/>
          </a:prstGeom>
          <a:solidFill>
            <a:srgbClr val="FFFFFF"/>
          </a:solidFill>
          <a:ln/>
          <a:effectLst>
            <a:outerShdw sx="100000" sy="100000" kx="0" ky="0" algn="bl" rotWithShape="0" blurRad="101600" dist="25400" dir="8100000">
              <a:srgbClr val="000000">
                <a:alpha val="18000"/>
              </a:srgbClr>
            </a:outerShdw>
          </a:effectLst>
        </p:spPr>
      </p:sp>
      <p:sp>
        <p:nvSpPr>
          <p:cNvPr id="6" name="Shape 4"/>
          <p:cNvSpPr/>
          <p:nvPr/>
        </p:nvSpPr>
        <p:spPr>
          <a:xfrm>
            <a:off x="457200" y="1143000"/>
            <a:ext cx="54864" cy="1417320"/>
          </a:xfrm>
          <a:prstGeom prst="rect">
            <a:avLst/>
          </a:prstGeom>
          <a:solidFill>
            <a:srgbClr val="7C3AED"/>
          </a:solidFill>
          <a:ln/>
        </p:spPr>
      </p:sp>
      <p:sp>
        <p:nvSpPr>
          <p:cNvPr id="7" name="Text 5"/>
          <p:cNvSpPr/>
          <p:nvPr/>
        </p:nvSpPr>
        <p:spPr>
          <a:xfrm>
            <a:off x="640080" y="1234440"/>
            <a:ext cx="2103120" cy="274320"/>
          </a:xfrm>
          <a:prstGeom prst="rect">
            <a:avLst/>
          </a:prstGeom>
          <a:noFill/>
          <a:ln/>
        </p:spPr>
        <p:txBody>
          <a:bodyPr wrap="square" lIns="0" tIns="0" rIns="0" bIns="0" rtlCol="0" anchor="ctr"/>
          <a:lstStyle/>
          <a:p>
            <a:pPr indent="0" marL="0">
              <a:buNone/>
            </a:pPr>
            <a:r>
              <a:rPr lang="en-US" sz="1300" b="1" dirty="0">
                <a:solidFill>
                  <a:srgbClr val="2D2D2D"/>
                </a:solidFill>
                <a:latin typeface="Georgia" pitchFamily="34" charset="0"/>
                <a:ea typeface="Georgia" pitchFamily="34" charset="-122"/>
                <a:cs typeface="Georgia" pitchFamily="34" charset="-120"/>
              </a:rPr>
              <a:t>Voice &amp; Audio</a:t>
            </a:r>
            <a:endParaRPr lang="en-US" sz="1300" dirty="0"/>
          </a:p>
        </p:txBody>
      </p:sp>
      <p:sp>
        <p:nvSpPr>
          <p:cNvPr id="8" name="Text 6"/>
          <p:cNvSpPr/>
          <p:nvPr/>
        </p:nvSpPr>
        <p:spPr>
          <a:xfrm>
            <a:off x="640080" y="1527048"/>
            <a:ext cx="2103120" cy="182880"/>
          </a:xfrm>
          <a:prstGeom prst="rect">
            <a:avLst/>
          </a:prstGeom>
          <a:noFill/>
          <a:ln/>
        </p:spPr>
        <p:txBody>
          <a:bodyPr wrap="square" lIns="0" tIns="0" rIns="0" bIns="0" rtlCol="0" anchor="ctr"/>
          <a:lstStyle/>
          <a:p>
            <a:pPr indent="0" marL="0">
              <a:buNone/>
            </a:pPr>
            <a:r>
              <a:rPr lang="en-US" sz="900" b="1" dirty="0">
                <a:solidFill>
                  <a:srgbClr val="7C3AED"/>
                </a:solidFill>
                <a:latin typeface="Arial" pitchFamily="34" charset="0"/>
                <a:ea typeface="Arial" pitchFamily="34" charset="-122"/>
                <a:cs typeface="Arial" pitchFamily="34" charset="-120"/>
              </a:rPr>
              <a:t>ElevenLabs, Descript</a:t>
            </a:r>
            <a:endParaRPr lang="en-US" sz="900" dirty="0"/>
          </a:p>
        </p:txBody>
      </p:sp>
      <p:sp>
        <p:nvSpPr>
          <p:cNvPr id="9" name="Text 7"/>
          <p:cNvSpPr/>
          <p:nvPr/>
        </p:nvSpPr>
        <p:spPr>
          <a:xfrm>
            <a:off x="640080" y="1801368"/>
            <a:ext cx="2103120" cy="594360"/>
          </a:xfrm>
          <a:prstGeom prst="rect">
            <a:avLst/>
          </a:prstGeom>
          <a:noFill/>
          <a:ln/>
        </p:spPr>
        <p:txBody>
          <a:bodyPr wrap="square" lIns="0" tIns="0" rIns="0" bIns="0" rtlCol="0" anchor="ctr"/>
          <a:lstStyle/>
          <a:p>
            <a:pPr indent="0" marL="0">
              <a:buNone/>
            </a:pPr>
            <a:r>
              <a:rPr lang="en-US" sz="950" dirty="0">
                <a:solidFill>
                  <a:srgbClr val="4A4A4A"/>
                </a:solidFill>
                <a:latin typeface="Arial" pitchFamily="34" charset="0"/>
                <a:ea typeface="Arial" pitchFamily="34" charset="-122"/>
                <a:cs typeface="Arial" pitchFamily="34" charset="-120"/>
              </a:rPr>
              <a:t>Voiceovers for walkthroughs &amp; training videos</a:t>
            </a:r>
            <a:endParaRPr lang="en-US" sz="950" dirty="0"/>
          </a:p>
        </p:txBody>
      </p:sp>
      <p:sp>
        <p:nvSpPr>
          <p:cNvPr id="10" name="Shape 8"/>
          <p:cNvSpPr/>
          <p:nvPr/>
        </p:nvSpPr>
        <p:spPr>
          <a:xfrm>
            <a:off x="3200400" y="1143000"/>
            <a:ext cx="2468880" cy="1417320"/>
          </a:xfrm>
          <a:prstGeom prst="rect">
            <a:avLst/>
          </a:prstGeom>
          <a:solidFill>
            <a:srgbClr val="FFFFFF"/>
          </a:solidFill>
          <a:ln/>
          <a:effectLst>
            <a:outerShdw sx="100000" sy="100000" kx="0" ky="0" algn="bl" rotWithShape="0" blurRad="101600" dist="25400" dir="8100000">
              <a:srgbClr val="000000">
                <a:alpha val="18000"/>
              </a:srgbClr>
            </a:outerShdw>
          </a:effectLst>
        </p:spPr>
      </p:sp>
      <p:sp>
        <p:nvSpPr>
          <p:cNvPr id="11" name="Shape 9"/>
          <p:cNvSpPr/>
          <p:nvPr/>
        </p:nvSpPr>
        <p:spPr>
          <a:xfrm>
            <a:off x="3200400" y="1143000"/>
            <a:ext cx="54864" cy="1417320"/>
          </a:xfrm>
          <a:prstGeom prst="rect">
            <a:avLst/>
          </a:prstGeom>
          <a:solidFill>
            <a:srgbClr val="E11D48"/>
          </a:solidFill>
          <a:ln/>
        </p:spPr>
      </p:sp>
      <p:sp>
        <p:nvSpPr>
          <p:cNvPr id="12" name="Text 10"/>
          <p:cNvSpPr/>
          <p:nvPr/>
        </p:nvSpPr>
        <p:spPr>
          <a:xfrm>
            <a:off x="3383280" y="1234440"/>
            <a:ext cx="2103120" cy="274320"/>
          </a:xfrm>
          <a:prstGeom prst="rect">
            <a:avLst/>
          </a:prstGeom>
          <a:noFill/>
          <a:ln/>
        </p:spPr>
        <p:txBody>
          <a:bodyPr wrap="square" lIns="0" tIns="0" rIns="0" bIns="0" rtlCol="0" anchor="ctr"/>
          <a:lstStyle/>
          <a:p>
            <a:pPr indent="0" marL="0">
              <a:buNone/>
            </a:pPr>
            <a:r>
              <a:rPr lang="en-US" sz="1300" b="1" dirty="0">
                <a:solidFill>
                  <a:srgbClr val="2D2D2D"/>
                </a:solidFill>
                <a:latin typeface="Georgia" pitchFamily="34" charset="0"/>
                <a:ea typeface="Georgia" pitchFamily="34" charset="-122"/>
                <a:cs typeface="Georgia" pitchFamily="34" charset="-120"/>
              </a:rPr>
              <a:t>Images &amp; Design</a:t>
            </a:r>
            <a:endParaRPr lang="en-US" sz="1300" dirty="0"/>
          </a:p>
        </p:txBody>
      </p:sp>
      <p:sp>
        <p:nvSpPr>
          <p:cNvPr id="13" name="Text 11"/>
          <p:cNvSpPr/>
          <p:nvPr/>
        </p:nvSpPr>
        <p:spPr>
          <a:xfrm>
            <a:off x="3383280" y="1527048"/>
            <a:ext cx="2103120" cy="182880"/>
          </a:xfrm>
          <a:prstGeom prst="rect">
            <a:avLst/>
          </a:prstGeom>
          <a:noFill/>
          <a:ln/>
        </p:spPr>
        <p:txBody>
          <a:bodyPr wrap="square" lIns="0" tIns="0" rIns="0" bIns="0" rtlCol="0" anchor="ctr"/>
          <a:lstStyle/>
          <a:p>
            <a:pPr indent="0" marL="0">
              <a:buNone/>
            </a:pPr>
            <a:r>
              <a:rPr lang="en-US" sz="900" b="1" dirty="0">
                <a:solidFill>
                  <a:srgbClr val="E11D48"/>
                </a:solidFill>
                <a:latin typeface="Arial" pitchFamily="34" charset="0"/>
                <a:ea typeface="Arial" pitchFamily="34" charset="-122"/>
                <a:cs typeface="Arial" pitchFamily="34" charset="-120"/>
              </a:rPr>
              <a:t>Midjourney, DALL-E, Canva</a:t>
            </a:r>
            <a:endParaRPr lang="en-US" sz="900" dirty="0"/>
          </a:p>
        </p:txBody>
      </p:sp>
      <p:sp>
        <p:nvSpPr>
          <p:cNvPr id="14" name="Text 12"/>
          <p:cNvSpPr/>
          <p:nvPr/>
        </p:nvSpPr>
        <p:spPr>
          <a:xfrm>
            <a:off x="3383280" y="1801368"/>
            <a:ext cx="2103120" cy="594360"/>
          </a:xfrm>
          <a:prstGeom prst="rect">
            <a:avLst/>
          </a:prstGeom>
          <a:noFill/>
          <a:ln/>
        </p:spPr>
        <p:txBody>
          <a:bodyPr wrap="square" lIns="0" tIns="0" rIns="0" bIns="0" rtlCol="0" anchor="ctr"/>
          <a:lstStyle/>
          <a:p>
            <a:pPr indent="0" marL="0">
              <a:buNone/>
            </a:pPr>
            <a:r>
              <a:rPr lang="en-US" sz="950" dirty="0">
                <a:solidFill>
                  <a:srgbClr val="4A4A4A"/>
                </a:solidFill>
                <a:latin typeface="Arial" pitchFamily="34" charset="0"/>
                <a:ea typeface="Arial" pitchFamily="34" charset="-122"/>
                <a:cs typeface="Arial" pitchFamily="34" charset="-120"/>
              </a:rPr>
              <a:t>Concept renders, social graphics, marketing visuals</a:t>
            </a:r>
            <a:endParaRPr lang="en-US" sz="950" dirty="0"/>
          </a:p>
        </p:txBody>
      </p:sp>
      <p:sp>
        <p:nvSpPr>
          <p:cNvPr id="15" name="Shape 13"/>
          <p:cNvSpPr/>
          <p:nvPr/>
        </p:nvSpPr>
        <p:spPr>
          <a:xfrm>
            <a:off x="5943600" y="1143000"/>
            <a:ext cx="2468880" cy="1417320"/>
          </a:xfrm>
          <a:prstGeom prst="rect">
            <a:avLst/>
          </a:prstGeom>
          <a:solidFill>
            <a:srgbClr val="FFFFFF"/>
          </a:solidFill>
          <a:ln/>
          <a:effectLst>
            <a:outerShdw sx="100000" sy="100000" kx="0" ky="0" algn="bl" rotWithShape="0" blurRad="101600" dist="25400" dir="8100000">
              <a:srgbClr val="000000">
                <a:alpha val="18000"/>
              </a:srgbClr>
            </a:outerShdw>
          </a:effectLst>
        </p:spPr>
      </p:sp>
      <p:sp>
        <p:nvSpPr>
          <p:cNvPr id="16" name="Shape 14"/>
          <p:cNvSpPr/>
          <p:nvPr/>
        </p:nvSpPr>
        <p:spPr>
          <a:xfrm>
            <a:off x="5943600" y="1143000"/>
            <a:ext cx="54864" cy="1417320"/>
          </a:xfrm>
          <a:prstGeom prst="rect">
            <a:avLst/>
          </a:prstGeom>
          <a:solidFill>
            <a:srgbClr val="06B6D4"/>
          </a:solidFill>
          <a:ln/>
        </p:spPr>
      </p:sp>
      <p:sp>
        <p:nvSpPr>
          <p:cNvPr id="17" name="Text 15"/>
          <p:cNvSpPr/>
          <p:nvPr/>
        </p:nvSpPr>
        <p:spPr>
          <a:xfrm>
            <a:off x="6126480" y="1234440"/>
            <a:ext cx="2103120" cy="274320"/>
          </a:xfrm>
          <a:prstGeom prst="rect">
            <a:avLst/>
          </a:prstGeom>
          <a:noFill/>
          <a:ln/>
        </p:spPr>
        <p:txBody>
          <a:bodyPr wrap="square" lIns="0" tIns="0" rIns="0" bIns="0" rtlCol="0" anchor="ctr"/>
          <a:lstStyle/>
          <a:p>
            <a:pPr indent="0" marL="0">
              <a:buNone/>
            </a:pPr>
            <a:r>
              <a:rPr lang="en-US" sz="1300" b="1" dirty="0">
                <a:solidFill>
                  <a:srgbClr val="2D2D2D"/>
                </a:solidFill>
                <a:latin typeface="Georgia" pitchFamily="34" charset="0"/>
                <a:ea typeface="Georgia" pitchFamily="34" charset="-122"/>
                <a:cs typeface="Georgia" pitchFamily="34" charset="-120"/>
              </a:rPr>
              <a:t>Video</a:t>
            </a:r>
            <a:endParaRPr lang="en-US" sz="1300" dirty="0"/>
          </a:p>
        </p:txBody>
      </p:sp>
      <p:sp>
        <p:nvSpPr>
          <p:cNvPr id="18" name="Text 16"/>
          <p:cNvSpPr/>
          <p:nvPr/>
        </p:nvSpPr>
        <p:spPr>
          <a:xfrm>
            <a:off x="6126480" y="1527048"/>
            <a:ext cx="2103120" cy="182880"/>
          </a:xfrm>
          <a:prstGeom prst="rect">
            <a:avLst/>
          </a:prstGeom>
          <a:noFill/>
          <a:ln/>
        </p:spPr>
        <p:txBody>
          <a:bodyPr wrap="square" lIns="0" tIns="0" rIns="0" bIns="0" rtlCol="0" anchor="ctr"/>
          <a:lstStyle/>
          <a:p>
            <a:pPr indent="0" marL="0">
              <a:buNone/>
            </a:pPr>
            <a:r>
              <a:rPr lang="en-US" sz="900" b="1" dirty="0">
                <a:solidFill>
                  <a:srgbClr val="06B6D4"/>
                </a:solidFill>
                <a:latin typeface="Arial" pitchFamily="34" charset="0"/>
                <a:ea typeface="Arial" pitchFamily="34" charset="-122"/>
                <a:cs typeface="Arial" pitchFamily="34" charset="-120"/>
              </a:rPr>
              <a:t>Runway, HeyGen, Synthesia</a:t>
            </a:r>
            <a:endParaRPr lang="en-US" sz="900" dirty="0"/>
          </a:p>
        </p:txBody>
      </p:sp>
      <p:sp>
        <p:nvSpPr>
          <p:cNvPr id="19" name="Text 17"/>
          <p:cNvSpPr/>
          <p:nvPr/>
        </p:nvSpPr>
        <p:spPr>
          <a:xfrm>
            <a:off x="6126480" y="1801368"/>
            <a:ext cx="2103120" cy="594360"/>
          </a:xfrm>
          <a:prstGeom prst="rect">
            <a:avLst/>
          </a:prstGeom>
          <a:noFill/>
          <a:ln/>
        </p:spPr>
        <p:txBody>
          <a:bodyPr wrap="square" lIns="0" tIns="0" rIns="0" bIns="0" rtlCol="0" anchor="ctr"/>
          <a:lstStyle/>
          <a:p>
            <a:pPr indent="0" marL="0">
              <a:buNone/>
            </a:pPr>
            <a:r>
              <a:rPr lang="en-US" sz="950" dirty="0">
                <a:solidFill>
                  <a:srgbClr val="4A4A4A"/>
                </a:solidFill>
                <a:latin typeface="Arial" pitchFamily="34" charset="0"/>
                <a:ea typeface="Arial" pitchFamily="34" charset="-122"/>
                <a:cs typeface="Arial" pitchFamily="34" charset="-120"/>
              </a:rPr>
              <a:t>AI video for presentations &amp; social media</a:t>
            </a:r>
            <a:endParaRPr lang="en-US" sz="950" dirty="0"/>
          </a:p>
        </p:txBody>
      </p:sp>
      <p:sp>
        <p:nvSpPr>
          <p:cNvPr id="20" name="Shape 18"/>
          <p:cNvSpPr/>
          <p:nvPr/>
        </p:nvSpPr>
        <p:spPr>
          <a:xfrm>
            <a:off x="457200" y="2788920"/>
            <a:ext cx="2468880" cy="1417320"/>
          </a:xfrm>
          <a:prstGeom prst="rect">
            <a:avLst/>
          </a:prstGeom>
          <a:solidFill>
            <a:srgbClr val="FFFFFF"/>
          </a:solidFill>
          <a:ln/>
          <a:effectLst>
            <a:outerShdw sx="100000" sy="100000" kx="0" ky="0" algn="bl" rotWithShape="0" blurRad="101600" dist="25400" dir="8100000">
              <a:srgbClr val="000000">
                <a:alpha val="18000"/>
              </a:srgbClr>
            </a:outerShdw>
          </a:effectLst>
        </p:spPr>
      </p:sp>
      <p:sp>
        <p:nvSpPr>
          <p:cNvPr id="21" name="Shape 19"/>
          <p:cNvSpPr/>
          <p:nvPr/>
        </p:nvSpPr>
        <p:spPr>
          <a:xfrm>
            <a:off x="457200" y="2788920"/>
            <a:ext cx="54864" cy="1417320"/>
          </a:xfrm>
          <a:prstGeom prst="rect">
            <a:avLst/>
          </a:prstGeom>
          <a:solidFill>
            <a:srgbClr val="D97706"/>
          </a:solidFill>
          <a:ln/>
        </p:spPr>
      </p:sp>
      <p:sp>
        <p:nvSpPr>
          <p:cNvPr id="22" name="Text 20"/>
          <p:cNvSpPr/>
          <p:nvPr/>
        </p:nvSpPr>
        <p:spPr>
          <a:xfrm>
            <a:off x="640080" y="2880360"/>
            <a:ext cx="2103120" cy="274320"/>
          </a:xfrm>
          <a:prstGeom prst="rect">
            <a:avLst/>
          </a:prstGeom>
          <a:noFill/>
          <a:ln/>
        </p:spPr>
        <p:txBody>
          <a:bodyPr wrap="square" lIns="0" tIns="0" rIns="0" bIns="0" rtlCol="0" anchor="ctr"/>
          <a:lstStyle/>
          <a:p>
            <a:pPr indent="0" marL="0">
              <a:buNone/>
            </a:pPr>
            <a:r>
              <a:rPr lang="en-US" sz="1300" b="1" dirty="0">
                <a:solidFill>
                  <a:srgbClr val="2D2D2D"/>
                </a:solidFill>
                <a:latin typeface="Georgia" pitchFamily="34" charset="0"/>
                <a:ea typeface="Georgia" pitchFamily="34" charset="-122"/>
                <a:cs typeface="Georgia" pitchFamily="34" charset="-120"/>
              </a:rPr>
              <a:t>Automation</a:t>
            </a:r>
            <a:endParaRPr lang="en-US" sz="1300" dirty="0"/>
          </a:p>
        </p:txBody>
      </p:sp>
      <p:sp>
        <p:nvSpPr>
          <p:cNvPr id="23" name="Text 21"/>
          <p:cNvSpPr/>
          <p:nvPr/>
        </p:nvSpPr>
        <p:spPr>
          <a:xfrm>
            <a:off x="640080" y="3172968"/>
            <a:ext cx="2103120" cy="182880"/>
          </a:xfrm>
          <a:prstGeom prst="rect">
            <a:avLst/>
          </a:prstGeom>
          <a:noFill/>
          <a:ln/>
        </p:spPr>
        <p:txBody>
          <a:bodyPr wrap="square" lIns="0" tIns="0" rIns="0" bIns="0" rtlCol="0" anchor="ctr"/>
          <a:lstStyle/>
          <a:p>
            <a:pPr indent="0" marL="0">
              <a:buNone/>
            </a:pPr>
            <a:r>
              <a:rPr lang="en-US" sz="900" b="1" dirty="0">
                <a:solidFill>
                  <a:srgbClr val="D97706"/>
                </a:solidFill>
                <a:latin typeface="Arial" pitchFamily="34" charset="0"/>
                <a:ea typeface="Arial" pitchFamily="34" charset="-122"/>
                <a:cs typeface="Arial" pitchFamily="34" charset="-120"/>
              </a:rPr>
              <a:t>Zapier AI, Make</a:t>
            </a:r>
            <a:endParaRPr lang="en-US" sz="900" dirty="0"/>
          </a:p>
        </p:txBody>
      </p:sp>
      <p:sp>
        <p:nvSpPr>
          <p:cNvPr id="24" name="Text 22"/>
          <p:cNvSpPr/>
          <p:nvPr/>
        </p:nvSpPr>
        <p:spPr>
          <a:xfrm>
            <a:off x="640080" y="3447288"/>
            <a:ext cx="2103120" cy="594360"/>
          </a:xfrm>
          <a:prstGeom prst="rect">
            <a:avLst/>
          </a:prstGeom>
          <a:noFill/>
          <a:ln/>
        </p:spPr>
        <p:txBody>
          <a:bodyPr wrap="square" lIns="0" tIns="0" rIns="0" bIns="0" rtlCol="0" anchor="ctr"/>
          <a:lstStyle/>
          <a:p>
            <a:pPr indent="0" marL="0">
              <a:buNone/>
            </a:pPr>
            <a:r>
              <a:rPr lang="en-US" sz="950" dirty="0">
                <a:solidFill>
                  <a:srgbClr val="4A4A4A"/>
                </a:solidFill>
                <a:latin typeface="Arial" pitchFamily="34" charset="0"/>
                <a:ea typeface="Arial" pitchFamily="34" charset="-122"/>
                <a:cs typeface="Arial" pitchFamily="34" charset="-120"/>
              </a:rPr>
              <a:t>Auto-send follow-ups, sync CRM, trigger workflows</a:t>
            </a:r>
            <a:endParaRPr lang="en-US" sz="950" dirty="0"/>
          </a:p>
        </p:txBody>
      </p:sp>
      <p:sp>
        <p:nvSpPr>
          <p:cNvPr id="25" name="Shape 23"/>
          <p:cNvSpPr/>
          <p:nvPr/>
        </p:nvSpPr>
        <p:spPr>
          <a:xfrm>
            <a:off x="3200400" y="2788920"/>
            <a:ext cx="2468880" cy="1417320"/>
          </a:xfrm>
          <a:prstGeom prst="rect">
            <a:avLst/>
          </a:prstGeom>
          <a:solidFill>
            <a:srgbClr val="FFFFFF"/>
          </a:solidFill>
          <a:ln/>
          <a:effectLst>
            <a:outerShdw sx="100000" sy="100000" kx="0" ky="0" algn="bl" rotWithShape="0" blurRad="101600" dist="25400" dir="8100000">
              <a:srgbClr val="000000">
                <a:alpha val="18000"/>
              </a:srgbClr>
            </a:outerShdw>
          </a:effectLst>
        </p:spPr>
      </p:sp>
      <p:sp>
        <p:nvSpPr>
          <p:cNvPr id="26" name="Shape 24"/>
          <p:cNvSpPr/>
          <p:nvPr/>
        </p:nvSpPr>
        <p:spPr>
          <a:xfrm>
            <a:off x="3200400" y="2788920"/>
            <a:ext cx="54864" cy="1417320"/>
          </a:xfrm>
          <a:prstGeom prst="rect">
            <a:avLst/>
          </a:prstGeom>
          <a:solidFill>
            <a:srgbClr val="059669"/>
          </a:solidFill>
          <a:ln/>
        </p:spPr>
      </p:sp>
      <p:sp>
        <p:nvSpPr>
          <p:cNvPr id="27" name="Text 25"/>
          <p:cNvSpPr/>
          <p:nvPr/>
        </p:nvSpPr>
        <p:spPr>
          <a:xfrm>
            <a:off x="3383280" y="2880360"/>
            <a:ext cx="2103120" cy="274320"/>
          </a:xfrm>
          <a:prstGeom prst="rect">
            <a:avLst/>
          </a:prstGeom>
          <a:noFill/>
          <a:ln/>
        </p:spPr>
        <p:txBody>
          <a:bodyPr wrap="square" lIns="0" tIns="0" rIns="0" bIns="0" rtlCol="0" anchor="ctr"/>
          <a:lstStyle/>
          <a:p>
            <a:pPr indent="0" marL="0">
              <a:buNone/>
            </a:pPr>
            <a:r>
              <a:rPr lang="en-US" sz="1300" b="1" dirty="0">
                <a:solidFill>
                  <a:srgbClr val="2D2D2D"/>
                </a:solidFill>
                <a:latin typeface="Georgia" pitchFamily="34" charset="0"/>
                <a:ea typeface="Georgia" pitchFamily="34" charset="-122"/>
                <a:cs typeface="Georgia" pitchFamily="34" charset="-120"/>
              </a:rPr>
              <a:t>Transcription</a:t>
            </a:r>
            <a:endParaRPr lang="en-US" sz="1300" dirty="0"/>
          </a:p>
        </p:txBody>
      </p:sp>
      <p:sp>
        <p:nvSpPr>
          <p:cNvPr id="28" name="Text 26"/>
          <p:cNvSpPr/>
          <p:nvPr/>
        </p:nvSpPr>
        <p:spPr>
          <a:xfrm>
            <a:off x="3383280" y="3172968"/>
            <a:ext cx="2103120" cy="182880"/>
          </a:xfrm>
          <a:prstGeom prst="rect">
            <a:avLst/>
          </a:prstGeom>
          <a:noFill/>
          <a:ln/>
        </p:spPr>
        <p:txBody>
          <a:bodyPr wrap="square" lIns="0" tIns="0" rIns="0" bIns="0" rtlCol="0" anchor="ctr"/>
          <a:lstStyle/>
          <a:p>
            <a:pPr indent="0" marL="0">
              <a:buNone/>
            </a:pPr>
            <a:r>
              <a:rPr lang="en-US" sz="900" b="1" dirty="0">
                <a:solidFill>
                  <a:srgbClr val="059669"/>
                </a:solidFill>
                <a:latin typeface="Arial" pitchFamily="34" charset="0"/>
                <a:ea typeface="Arial" pitchFamily="34" charset="-122"/>
                <a:cs typeface="Arial" pitchFamily="34" charset="-120"/>
              </a:rPr>
              <a:t>Otter.ai, Fireflies</a:t>
            </a:r>
            <a:endParaRPr lang="en-US" sz="900" dirty="0"/>
          </a:p>
        </p:txBody>
      </p:sp>
      <p:sp>
        <p:nvSpPr>
          <p:cNvPr id="29" name="Text 27"/>
          <p:cNvSpPr/>
          <p:nvPr/>
        </p:nvSpPr>
        <p:spPr>
          <a:xfrm>
            <a:off x="3383280" y="3447288"/>
            <a:ext cx="2103120" cy="594360"/>
          </a:xfrm>
          <a:prstGeom prst="rect">
            <a:avLst/>
          </a:prstGeom>
          <a:noFill/>
          <a:ln/>
        </p:spPr>
        <p:txBody>
          <a:bodyPr wrap="square" lIns="0" tIns="0" rIns="0" bIns="0" rtlCol="0" anchor="ctr"/>
          <a:lstStyle/>
          <a:p>
            <a:pPr indent="0" marL="0">
              <a:buNone/>
            </a:pPr>
            <a:r>
              <a:rPr lang="en-US" sz="950" dirty="0">
                <a:solidFill>
                  <a:srgbClr val="4A4A4A"/>
                </a:solidFill>
                <a:latin typeface="Arial" pitchFamily="34" charset="0"/>
                <a:ea typeface="Arial" pitchFamily="34" charset="-122"/>
                <a:cs typeface="Arial" pitchFamily="34" charset="-120"/>
              </a:rPr>
              <a:t>Record meetings, get instant transcripts &amp; actions</a:t>
            </a:r>
            <a:endParaRPr lang="en-US" sz="950" dirty="0"/>
          </a:p>
        </p:txBody>
      </p:sp>
      <p:sp>
        <p:nvSpPr>
          <p:cNvPr id="30" name="Shape 28"/>
          <p:cNvSpPr/>
          <p:nvPr/>
        </p:nvSpPr>
        <p:spPr>
          <a:xfrm>
            <a:off x="5943600" y="2788920"/>
            <a:ext cx="2468880" cy="1417320"/>
          </a:xfrm>
          <a:prstGeom prst="rect">
            <a:avLst/>
          </a:prstGeom>
          <a:solidFill>
            <a:srgbClr val="FFFFFF"/>
          </a:solidFill>
          <a:ln/>
          <a:effectLst>
            <a:outerShdw sx="100000" sy="100000" kx="0" ky="0" algn="bl" rotWithShape="0" blurRad="101600" dist="25400" dir="8100000">
              <a:srgbClr val="000000">
                <a:alpha val="18000"/>
              </a:srgbClr>
            </a:outerShdw>
          </a:effectLst>
        </p:spPr>
      </p:sp>
      <p:sp>
        <p:nvSpPr>
          <p:cNvPr id="31" name="Shape 29"/>
          <p:cNvSpPr/>
          <p:nvPr/>
        </p:nvSpPr>
        <p:spPr>
          <a:xfrm>
            <a:off x="5943600" y="2788920"/>
            <a:ext cx="54864" cy="1417320"/>
          </a:xfrm>
          <a:prstGeom prst="rect">
            <a:avLst/>
          </a:prstGeom>
          <a:solidFill>
            <a:srgbClr val="2563EB"/>
          </a:solidFill>
          <a:ln/>
        </p:spPr>
      </p:sp>
      <p:sp>
        <p:nvSpPr>
          <p:cNvPr id="32" name="Text 30"/>
          <p:cNvSpPr/>
          <p:nvPr/>
        </p:nvSpPr>
        <p:spPr>
          <a:xfrm>
            <a:off x="6126480" y="2880360"/>
            <a:ext cx="2103120" cy="274320"/>
          </a:xfrm>
          <a:prstGeom prst="rect">
            <a:avLst/>
          </a:prstGeom>
          <a:noFill/>
          <a:ln/>
        </p:spPr>
        <p:txBody>
          <a:bodyPr wrap="square" lIns="0" tIns="0" rIns="0" bIns="0" rtlCol="0" anchor="ctr"/>
          <a:lstStyle/>
          <a:p>
            <a:pPr indent="0" marL="0">
              <a:buNone/>
            </a:pPr>
            <a:r>
              <a:rPr lang="en-US" sz="1300" b="1" dirty="0">
                <a:solidFill>
                  <a:srgbClr val="2D2D2D"/>
                </a:solidFill>
                <a:latin typeface="Georgia" pitchFamily="34" charset="0"/>
                <a:ea typeface="Georgia" pitchFamily="34" charset="-122"/>
                <a:cs typeface="Georgia" pitchFamily="34" charset="-120"/>
              </a:rPr>
              <a:t>Research</a:t>
            </a:r>
            <a:endParaRPr lang="en-US" sz="1300" dirty="0"/>
          </a:p>
        </p:txBody>
      </p:sp>
      <p:sp>
        <p:nvSpPr>
          <p:cNvPr id="33" name="Text 31"/>
          <p:cNvSpPr/>
          <p:nvPr/>
        </p:nvSpPr>
        <p:spPr>
          <a:xfrm>
            <a:off x="6126480" y="3172968"/>
            <a:ext cx="2103120" cy="182880"/>
          </a:xfrm>
          <a:prstGeom prst="rect">
            <a:avLst/>
          </a:prstGeom>
          <a:noFill/>
          <a:ln/>
        </p:spPr>
        <p:txBody>
          <a:bodyPr wrap="square" lIns="0" tIns="0" rIns="0" bIns="0" rtlCol="0" anchor="ctr"/>
          <a:lstStyle/>
          <a:p>
            <a:pPr indent="0" marL="0">
              <a:buNone/>
            </a:pPr>
            <a:r>
              <a:rPr lang="en-US" sz="900" b="1" dirty="0">
                <a:solidFill>
                  <a:srgbClr val="2563EB"/>
                </a:solidFill>
                <a:latin typeface="Arial" pitchFamily="34" charset="0"/>
                <a:ea typeface="Arial" pitchFamily="34" charset="-122"/>
                <a:cs typeface="Arial" pitchFamily="34" charset="-120"/>
              </a:rPr>
              <a:t>Perplexity, NotebookLM</a:t>
            </a:r>
            <a:endParaRPr lang="en-US" sz="900" dirty="0"/>
          </a:p>
        </p:txBody>
      </p:sp>
      <p:sp>
        <p:nvSpPr>
          <p:cNvPr id="34" name="Text 32"/>
          <p:cNvSpPr/>
          <p:nvPr/>
        </p:nvSpPr>
        <p:spPr>
          <a:xfrm>
            <a:off x="6126480" y="3447288"/>
            <a:ext cx="2103120" cy="594360"/>
          </a:xfrm>
          <a:prstGeom prst="rect">
            <a:avLst/>
          </a:prstGeom>
          <a:noFill/>
          <a:ln/>
        </p:spPr>
        <p:txBody>
          <a:bodyPr wrap="square" lIns="0" tIns="0" rIns="0" bIns="0" rtlCol="0" anchor="ctr"/>
          <a:lstStyle/>
          <a:p>
            <a:pPr indent="0" marL="0">
              <a:buNone/>
            </a:pPr>
            <a:r>
              <a:rPr lang="en-US" sz="950" dirty="0">
                <a:solidFill>
                  <a:srgbClr val="4A4A4A"/>
                </a:solidFill>
                <a:latin typeface="Arial" pitchFamily="34" charset="0"/>
                <a:ea typeface="Arial" pitchFamily="34" charset="-122"/>
                <a:cs typeface="Arial" pitchFamily="34" charset="-120"/>
              </a:rPr>
              <a:t>Research products, analyze competitors, spec sheets</a:t>
            </a:r>
            <a:endParaRPr lang="en-US" sz="950" dirty="0"/>
          </a:p>
        </p:txBody>
      </p:sp>
      <p:sp>
        <p:nvSpPr>
          <p:cNvPr id="35" name="Shape 33"/>
          <p:cNvSpPr/>
          <p:nvPr/>
        </p:nvSpPr>
        <p:spPr>
          <a:xfrm>
            <a:off x="0" y="4709160"/>
            <a:ext cx="9144000" cy="434340"/>
          </a:xfrm>
          <a:prstGeom prst="rect">
            <a:avLst/>
          </a:prstGeom>
          <a:solidFill>
            <a:srgbClr val="2D2D2D"/>
          </a:solidFill>
          <a:ln/>
        </p:spPr>
      </p:sp>
      <p:sp>
        <p:nvSpPr>
          <p:cNvPr id="36" name="Shape 34"/>
          <p:cNvSpPr/>
          <p:nvPr/>
        </p:nvSpPr>
        <p:spPr>
          <a:xfrm>
            <a:off x="0" y="4709160"/>
            <a:ext cx="9144000" cy="18288"/>
          </a:xfrm>
          <a:prstGeom prst="rect">
            <a:avLst/>
          </a:prstGeom>
          <a:solidFill>
            <a:srgbClr val="D4A843"/>
          </a:solidFill>
          <a:ln/>
        </p:spPr>
      </p:sp>
      <p:sp>
        <p:nvSpPr>
          <p:cNvPr id="37" name="Text 35"/>
          <p:cNvSpPr/>
          <p:nvPr/>
        </p:nvSpPr>
        <p:spPr>
          <a:xfrm>
            <a:off x="457200" y="4709160"/>
            <a:ext cx="8229600" cy="434340"/>
          </a:xfrm>
          <a:prstGeom prst="rect">
            <a:avLst/>
          </a:prstGeom>
          <a:noFill/>
          <a:ln/>
        </p:spPr>
        <p:txBody>
          <a:bodyPr wrap="square" lIns="0" tIns="0" rIns="0" bIns="0" rtlCol="0" anchor="ctr"/>
          <a:lstStyle/>
          <a:p>
            <a:pPr algn="l" indent="0" marL="0">
              <a:buNone/>
            </a:pPr>
            <a:r>
              <a:rPr lang="en-US" sz="800" dirty="0">
                <a:solidFill>
                  <a:srgbClr val="9B9B9B"/>
                </a:solidFill>
                <a:latin typeface="Arial" pitchFamily="34" charset="0"/>
                <a:ea typeface="Arial" pitchFamily="34" charset="-122"/>
                <a:cs typeface="Arial" pitchFamily="34" charset="-120"/>
              </a:rPr>
              <a:t>Azione Unlimited  •  The Perspicacious Phoenix  •  Phoenix, AZ  •  April 2026</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141417"/>
        </a:solidFill>
      </p:bgPr>
    </p:bg>
    <p:spTree>
      <p:nvGrpSpPr>
        <p:cNvPr id="1" name=""/>
        <p:cNvGrpSpPr/>
        <p:nvPr/>
      </p:nvGrpSpPr>
      <p:grpSpPr>
        <a:xfrm>
          <a:off x="0" y="0"/>
          <a:ext cx="0" cy="0"/>
          <a:chOff x="0" y="0"/>
          <a:chExt cx="0" cy="0"/>
        </a:xfrm>
      </p:grpSpPr>
      <p:sp>
        <p:nvSpPr>
          <p:cNvPr id="2" name="Text 0"/>
          <p:cNvSpPr/>
          <p:nvPr/>
        </p:nvSpPr>
        <p:spPr>
          <a:xfrm>
            <a:off x="640080" y="182880"/>
            <a:ext cx="7315200" cy="457200"/>
          </a:xfrm>
          <a:prstGeom prst="rect">
            <a:avLst/>
          </a:prstGeom>
          <a:noFill/>
          <a:ln/>
        </p:spPr>
        <p:txBody>
          <a:bodyPr wrap="square" lIns="0" tIns="0" rIns="0" bIns="0" rtlCol="0" anchor="ctr"/>
          <a:lstStyle/>
          <a:p>
            <a:pPr indent="0" marL="0">
              <a:buNone/>
            </a:pPr>
            <a:r>
              <a:rPr lang="en-US" sz="3000" b="1" dirty="0">
                <a:solidFill>
                  <a:srgbClr val="FFFFFF"/>
                </a:solidFill>
                <a:latin typeface="Georgia" pitchFamily="34" charset="0"/>
                <a:ea typeface="Georgia" pitchFamily="34" charset="-122"/>
                <a:cs typeface="Georgia" pitchFamily="34" charset="-120"/>
              </a:rPr>
              <a:t>From Conversation</a:t>
            </a:r>
            <a:endParaRPr lang="en-US" sz="3000" dirty="0"/>
          </a:p>
        </p:txBody>
      </p:sp>
      <p:sp>
        <p:nvSpPr>
          <p:cNvPr id="3" name="Text 1"/>
          <p:cNvSpPr/>
          <p:nvPr/>
        </p:nvSpPr>
        <p:spPr>
          <a:xfrm>
            <a:off x="640080" y="594360"/>
            <a:ext cx="7315200" cy="411480"/>
          </a:xfrm>
          <a:prstGeom prst="rect">
            <a:avLst/>
          </a:prstGeom>
          <a:noFill/>
          <a:ln/>
        </p:spPr>
        <p:txBody>
          <a:bodyPr wrap="square" lIns="0" tIns="0" rIns="0" bIns="0" rtlCol="0" anchor="ctr"/>
          <a:lstStyle/>
          <a:p>
            <a:pPr indent="0" marL="0">
              <a:buNone/>
            </a:pPr>
            <a:r>
              <a:rPr lang="en-US" sz="2600" dirty="0">
                <a:solidFill>
                  <a:srgbClr val="D4A843"/>
                </a:solidFill>
                <a:latin typeface="Georgia" pitchFamily="34" charset="0"/>
                <a:ea typeface="Georgia" pitchFamily="34" charset="-122"/>
                <a:cs typeface="Georgia" pitchFamily="34" charset="-120"/>
              </a:rPr>
              <a:t>to Application</a:t>
            </a:r>
            <a:endParaRPr lang="en-US" sz="2600" dirty="0"/>
          </a:p>
        </p:txBody>
      </p:sp>
      <p:sp>
        <p:nvSpPr>
          <p:cNvPr id="4" name="Text 2"/>
          <p:cNvSpPr/>
          <p:nvPr/>
        </p:nvSpPr>
        <p:spPr>
          <a:xfrm>
            <a:off x="640080" y="1005840"/>
            <a:ext cx="7315200" cy="274320"/>
          </a:xfrm>
          <a:prstGeom prst="rect">
            <a:avLst/>
          </a:prstGeom>
          <a:noFill/>
          <a:ln/>
        </p:spPr>
        <p:txBody>
          <a:bodyPr wrap="square" lIns="0" tIns="0" rIns="0" bIns="0" rtlCol="0" anchor="ctr"/>
          <a:lstStyle/>
          <a:p>
            <a:pPr indent="0" marL="0">
              <a:buNone/>
            </a:pPr>
            <a:r>
              <a:rPr lang="en-US" sz="1200" dirty="0">
                <a:solidFill>
                  <a:srgbClr val="9B9B9B"/>
                </a:solidFill>
                <a:latin typeface="Arial" pitchFamily="34" charset="0"/>
                <a:ea typeface="Arial" pitchFamily="34" charset="-122"/>
                <a:cs typeface="Arial" pitchFamily="34" charset="-120"/>
              </a:rPr>
              <a:t>Build real apps and tools — without writing a single line of code</a:t>
            </a:r>
            <a:endParaRPr lang="en-US" sz="1200" dirty="0"/>
          </a:p>
        </p:txBody>
      </p:sp>
      <p:sp>
        <p:nvSpPr>
          <p:cNvPr id="5" name="Shape 3"/>
          <p:cNvSpPr/>
          <p:nvPr/>
        </p:nvSpPr>
        <p:spPr>
          <a:xfrm>
            <a:off x="640080" y="1325880"/>
            <a:ext cx="1828800" cy="0"/>
          </a:xfrm>
          <a:prstGeom prst="line">
            <a:avLst/>
          </a:prstGeom>
          <a:noFill/>
          <a:ln w="31750">
            <a:solidFill>
              <a:srgbClr val="D4A843"/>
            </a:solidFill>
            <a:prstDash val="solid"/>
          </a:ln>
        </p:spPr>
      </p:sp>
      <p:sp>
        <p:nvSpPr>
          <p:cNvPr id="6" name="Shape 4"/>
          <p:cNvSpPr/>
          <p:nvPr/>
        </p:nvSpPr>
        <p:spPr>
          <a:xfrm>
            <a:off x="457200" y="1554480"/>
            <a:ext cx="3931920" cy="2743200"/>
          </a:xfrm>
          <a:prstGeom prst="rect">
            <a:avLst/>
          </a:prstGeom>
          <a:solidFill>
            <a:srgbClr val="2D2D2D"/>
          </a:solidFill>
          <a:ln/>
          <a:effectLst>
            <a:outerShdw sx="100000" sy="100000" kx="0" ky="0" algn="bl" rotWithShape="0" blurRad="152400" dist="50800" dir="8100000">
              <a:srgbClr val="000000">
                <a:alpha val="25000"/>
              </a:srgbClr>
            </a:outerShdw>
          </a:effectLst>
        </p:spPr>
      </p:sp>
      <p:sp>
        <p:nvSpPr>
          <p:cNvPr id="7" name="Shape 5"/>
          <p:cNvSpPr/>
          <p:nvPr/>
        </p:nvSpPr>
        <p:spPr>
          <a:xfrm>
            <a:off x="457200" y="1554480"/>
            <a:ext cx="3931920" cy="36576"/>
          </a:xfrm>
          <a:prstGeom prst="rect">
            <a:avLst/>
          </a:prstGeom>
          <a:solidFill>
            <a:srgbClr val="E11D48"/>
          </a:solidFill>
          <a:ln/>
        </p:spPr>
      </p:sp>
      <p:sp>
        <p:nvSpPr>
          <p:cNvPr id="8" name="Text 6"/>
          <p:cNvSpPr/>
          <p:nvPr/>
        </p:nvSpPr>
        <p:spPr>
          <a:xfrm>
            <a:off x="685800" y="1691640"/>
            <a:ext cx="3200400" cy="365760"/>
          </a:xfrm>
          <a:prstGeom prst="rect">
            <a:avLst/>
          </a:prstGeom>
          <a:noFill/>
          <a:ln/>
        </p:spPr>
        <p:txBody>
          <a:bodyPr wrap="square" lIns="0" tIns="0" rIns="0" bIns="0" rtlCol="0" anchor="ctr"/>
          <a:lstStyle/>
          <a:p>
            <a:pPr indent="0" marL="0">
              <a:buNone/>
            </a:pPr>
            <a:r>
              <a:rPr lang="en-US" sz="2200" b="1" dirty="0">
                <a:solidFill>
                  <a:srgbClr val="FFFFFF"/>
                </a:solidFill>
                <a:latin typeface="Georgia" pitchFamily="34" charset="0"/>
                <a:ea typeface="Georgia" pitchFamily="34" charset="-122"/>
                <a:cs typeface="Georgia" pitchFamily="34" charset="-120"/>
              </a:rPr>
              <a:t>Lovable</a:t>
            </a:r>
            <a:endParaRPr lang="en-US" sz="2200" dirty="0"/>
          </a:p>
        </p:txBody>
      </p:sp>
      <p:sp>
        <p:nvSpPr>
          <p:cNvPr id="9" name="Text 7"/>
          <p:cNvSpPr/>
          <p:nvPr/>
        </p:nvSpPr>
        <p:spPr>
          <a:xfrm>
            <a:off x="685800" y="2057400"/>
            <a:ext cx="3200400" cy="182880"/>
          </a:xfrm>
          <a:prstGeom prst="rect">
            <a:avLst/>
          </a:prstGeom>
          <a:noFill/>
          <a:ln/>
        </p:spPr>
        <p:txBody>
          <a:bodyPr wrap="square" lIns="0" tIns="0" rIns="0" bIns="0" rtlCol="0" anchor="ctr"/>
          <a:lstStyle/>
          <a:p>
            <a:pPr indent="0" marL="0">
              <a:buNone/>
            </a:pPr>
            <a:r>
              <a:rPr lang="en-US" sz="1000" b="1" dirty="0">
                <a:solidFill>
                  <a:srgbClr val="E11D48"/>
                </a:solidFill>
                <a:latin typeface="Arial" pitchFamily="34" charset="0"/>
                <a:ea typeface="Arial" pitchFamily="34" charset="-122"/>
                <a:cs typeface="Arial" pitchFamily="34" charset="-120"/>
              </a:rPr>
              <a:t>lovable.dev</a:t>
            </a:r>
            <a:endParaRPr lang="en-US" sz="1000" dirty="0"/>
          </a:p>
        </p:txBody>
      </p:sp>
      <p:sp>
        <p:nvSpPr>
          <p:cNvPr id="10" name="Text 8"/>
          <p:cNvSpPr/>
          <p:nvPr/>
        </p:nvSpPr>
        <p:spPr>
          <a:xfrm>
            <a:off x="685800" y="2377440"/>
            <a:ext cx="3474720" cy="731520"/>
          </a:xfrm>
          <a:prstGeom prst="rect">
            <a:avLst/>
          </a:prstGeom>
          <a:noFill/>
          <a:ln/>
        </p:spPr>
        <p:txBody>
          <a:bodyPr wrap="square" lIns="0" tIns="0" rIns="0" bIns="0" rtlCol="0" anchor="ctr"/>
          <a:lstStyle/>
          <a:p>
            <a:pPr indent="0" marL="0">
              <a:buNone/>
            </a:pPr>
            <a:r>
              <a:rPr lang="en-US" sz="1100" dirty="0">
                <a:solidFill>
                  <a:srgbClr val="E8E8E8"/>
                </a:solidFill>
                <a:latin typeface="Arial" pitchFamily="34" charset="0"/>
                <a:ea typeface="Arial" pitchFamily="34" charset="-122"/>
                <a:cs typeface="Arial" pitchFamily="34" charset="-120"/>
              </a:rPr>
              <a:t>Describe what you want in plain English and Lovable builds it as a real web application. It writes the code, designs the interface, and deploys it.</a:t>
            </a:r>
            <a:endParaRPr lang="en-US" sz="1100" dirty="0"/>
          </a:p>
        </p:txBody>
      </p:sp>
      <p:sp>
        <p:nvSpPr>
          <p:cNvPr id="11" name="Text 9"/>
          <p:cNvSpPr/>
          <p:nvPr/>
        </p:nvSpPr>
        <p:spPr>
          <a:xfrm>
            <a:off x="685800" y="3200400"/>
            <a:ext cx="3474720" cy="411480"/>
          </a:xfrm>
          <a:prstGeom prst="rect">
            <a:avLst/>
          </a:prstGeom>
          <a:noFill/>
          <a:ln/>
        </p:spPr>
        <p:txBody>
          <a:bodyPr wrap="square" lIns="0" tIns="0" rIns="0" bIns="0" rtlCol="0" anchor="ctr"/>
          <a:lstStyle/>
          <a:p>
            <a:pPr indent="0" marL="0">
              <a:buNone/>
            </a:pPr>
            <a:r>
              <a:rPr lang="en-US" sz="1100" b="1" dirty="0">
                <a:solidFill>
                  <a:srgbClr val="D4A843"/>
                </a:solidFill>
                <a:latin typeface="Arial" pitchFamily="34" charset="0"/>
                <a:ea typeface="Arial" pitchFamily="34" charset="-122"/>
                <a:cs typeface="Arial" pitchFamily="34" charset="-120"/>
              </a:rPr>
              <a:t>Adam has built 25+ applications for Boston Automations — with zero coding experience.</a:t>
            </a:r>
            <a:endParaRPr lang="en-US" sz="1100" dirty="0"/>
          </a:p>
        </p:txBody>
      </p:sp>
      <p:sp>
        <p:nvSpPr>
          <p:cNvPr id="12" name="Shape 10"/>
          <p:cNvSpPr/>
          <p:nvPr/>
        </p:nvSpPr>
        <p:spPr>
          <a:xfrm>
            <a:off x="4754880" y="1554480"/>
            <a:ext cx="3931920" cy="2743200"/>
          </a:xfrm>
          <a:prstGeom prst="rect">
            <a:avLst/>
          </a:prstGeom>
          <a:solidFill>
            <a:srgbClr val="2D2D2D"/>
          </a:solidFill>
          <a:ln/>
          <a:effectLst>
            <a:outerShdw sx="100000" sy="100000" kx="0" ky="0" algn="bl" rotWithShape="0" blurRad="152400" dist="50800" dir="8100000">
              <a:srgbClr val="000000">
                <a:alpha val="25000"/>
              </a:srgbClr>
            </a:outerShdw>
          </a:effectLst>
        </p:spPr>
      </p:sp>
      <p:sp>
        <p:nvSpPr>
          <p:cNvPr id="13" name="Shape 11"/>
          <p:cNvSpPr/>
          <p:nvPr/>
        </p:nvSpPr>
        <p:spPr>
          <a:xfrm>
            <a:off x="4754880" y="1554480"/>
            <a:ext cx="3931920" cy="36576"/>
          </a:xfrm>
          <a:prstGeom prst="rect">
            <a:avLst/>
          </a:prstGeom>
          <a:solidFill>
            <a:srgbClr val="D97706"/>
          </a:solidFill>
          <a:ln/>
        </p:spPr>
      </p:sp>
      <p:sp>
        <p:nvSpPr>
          <p:cNvPr id="14" name="Text 12"/>
          <p:cNvSpPr/>
          <p:nvPr/>
        </p:nvSpPr>
        <p:spPr>
          <a:xfrm>
            <a:off x="4983480" y="1691640"/>
            <a:ext cx="3200400" cy="365760"/>
          </a:xfrm>
          <a:prstGeom prst="rect">
            <a:avLst/>
          </a:prstGeom>
          <a:noFill/>
          <a:ln/>
        </p:spPr>
        <p:txBody>
          <a:bodyPr wrap="square" lIns="0" tIns="0" rIns="0" bIns="0" rtlCol="0" anchor="ctr"/>
          <a:lstStyle/>
          <a:p>
            <a:pPr indent="0" marL="0">
              <a:buNone/>
            </a:pPr>
            <a:r>
              <a:rPr lang="en-US" sz="2200" b="1" dirty="0">
                <a:solidFill>
                  <a:srgbClr val="FFFFFF"/>
                </a:solidFill>
                <a:latin typeface="Georgia" pitchFamily="34" charset="0"/>
                <a:ea typeface="Georgia" pitchFamily="34" charset="-122"/>
                <a:cs typeface="Georgia" pitchFamily="34" charset="-120"/>
              </a:rPr>
              <a:t>Replit</a:t>
            </a:r>
            <a:endParaRPr lang="en-US" sz="2200" dirty="0"/>
          </a:p>
        </p:txBody>
      </p:sp>
      <p:sp>
        <p:nvSpPr>
          <p:cNvPr id="15" name="Text 13"/>
          <p:cNvSpPr/>
          <p:nvPr/>
        </p:nvSpPr>
        <p:spPr>
          <a:xfrm>
            <a:off x="4983480" y="2057400"/>
            <a:ext cx="3200400" cy="182880"/>
          </a:xfrm>
          <a:prstGeom prst="rect">
            <a:avLst/>
          </a:prstGeom>
          <a:noFill/>
          <a:ln/>
        </p:spPr>
        <p:txBody>
          <a:bodyPr wrap="square" lIns="0" tIns="0" rIns="0" bIns="0" rtlCol="0" anchor="ctr"/>
          <a:lstStyle/>
          <a:p>
            <a:pPr indent="0" marL="0">
              <a:buNone/>
            </a:pPr>
            <a:r>
              <a:rPr lang="en-US" sz="1000" b="1" dirty="0">
                <a:solidFill>
                  <a:srgbClr val="D97706"/>
                </a:solidFill>
                <a:latin typeface="Arial" pitchFamily="34" charset="0"/>
                <a:ea typeface="Arial" pitchFamily="34" charset="-122"/>
                <a:cs typeface="Arial" pitchFamily="34" charset="-120"/>
              </a:rPr>
              <a:t>replit.com</a:t>
            </a:r>
            <a:endParaRPr lang="en-US" sz="1000" dirty="0"/>
          </a:p>
        </p:txBody>
      </p:sp>
      <p:sp>
        <p:nvSpPr>
          <p:cNvPr id="16" name="Text 14"/>
          <p:cNvSpPr/>
          <p:nvPr/>
        </p:nvSpPr>
        <p:spPr>
          <a:xfrm>
            <a:off x="4983480" y="2377440"/>
            <a:ext cx="3474720" cy="731520"/>
          </a:xfrm>
          <a:prstGeom prst="rect">
            <a:avLst/>
          </a:prstGeom>
          <a:noFill/>
          <a:ln/>
        </p:spPr>
        <p:txBody>
          <a:bodyPr wrap="square" lIns="0" tIns="0" rIns="0" bIns="0" rtlCol="0" anchor="ctr"/>
          <a:lstStyle/>
          <a:p>
            <a:pPr indent="0" marL="0">
              <a:buNone/>
            </a:pPr>
            <a:r>
              <a:rPr lang="en-US" sz="1100" dirty="0">
                <a:solidFill>
                  <a:srgbClr val="E8E8E8"/>
                </a:solidFill>
                <a:latin typeface="Arial" pitchFamily="34" charset="0"/>
                <a:ea typeface="Arial" pitchFamily="34" charset="-122"/>
                <a:cs typeface="Arial" pitchFamily="34" charset="-120"/>
              </a:rPr>
              <a:t>AI-powered coding platform where you can build, test, and deploy apps entirely in the browser. Great for quick tools, calculators, and internal apps.</a:t>
            </a:r>
            <a:endParaRPr lang="en-US" sz="1100" dirty="0"/>
          </a:p>
        </p:txBody>
      </p:sp>
      <p:sp>
        <p:nvSpPr>
          <p:cNvPr id="17" name="Text 15"/>
          <p:cNvSpPr/>
          <p:nvPr/>
        </p:nvSpPr>
        <p:spPr>
          <a:xfrm>
            <a:off x="4983480" y="3200400"/>
            <a:ext cx="3474720" cy="411480"/>
          </a:xfrm>
          <a:prstGeom prst="rect">
            <a:avLst/>
          </a:prstGeom>
          <a:noFill/>
          <a:ln/>
        </p:spPr>
        <p:txBody>
          <a:bodyPr wrap="square" lIns="0" tIns="0" rIns="0" bIns="0" rtlCol="0" anchor="ctr"/>
          <a:lstStyle/>
          <a:p>
            <a:pPr indent="0" marL="0">
              <a:buNone/>
            </a:pPr>
            <a:r>
              <a:rPr lang="en-US" sz="1100" b="1" dirty="0">
                <a:solidFill>
                  <a:srgbClr val="D4A843"/>
                </a:solidFill>
                <a:latin typeface="Arial" pitchFamily="34" charset="0"/>
                <a:ea typeface="Arial" pitchFamily="34" charset="-122"/>
                <a:cs typeface="Arial" pitchFamily="34" charset="-120"/>
              </a:rPr>
              <a:t>Think: pricing calculators, project trackers, client portals — hours, not months.</a:t>
            </a:r>
            <a:endParaRPr lang="en-US" sz="1100" dirty="0"/>
          </a:p>
        </p:txBody>
      </p:sp>
      <p:sp>
        <p:nvSpPr>
          <p:cNvPr id="18" name="Shape 16"/>
          <p:cNvSpPr/>
          <p:nvPr/>
        </p:nvSpPr>
        <p:spPr>
          <a:xfrm>
            <a:off x="0" y="4709160"/>
            <a:ext cx="9144000" cy="434340"/>
          </a:xfrm>
          <a:prstGeom prst="rect">
            <a:avLst/>
          </a:prstGeom>
          <a:solidFill>
            <a:srgbClr val="2D2D2D"/>
          </a:solidFill>
          <a:ln/>
        </p:spPr>
      </p:sp>
      <p:sp>
        <p:nvSpPr>
          <p:cNvPr id="19" name="Shape 17"/>
          <p:cNvSpPr/>
          <p:nvPr/>
        </p:nvSpPr>
        <p:spPr>
          <a:xfrm>
            <a:off x="0" y="4709160"/>
            <a:ext cx="9144000" cy="18288"/>
          </a:xfrm>
          <a:prstGeom prst="rect">
            <a:avLst/>
          </a:prstGeom>
          <a:solidFill>
            <a:srgbClr val="D4A843"/>
          </a:solidFill>
          <a:ln/>
        </p:spPr>
      </p:sp>
      <p:sp>
        <p:nvSpPr>
          <p:cNvPr id="20" name="Text 18"/>
          <p:cNvSpPr/>
          <p:nvPr/>
        </p:nvSpPr>
        <p:spPr>
          <a:xfrm>
            <a:off x="457200" y="4709160"/>
            <a:ext cx="8229600" cy="434340"/>
          </a:xfrm>
          <a:prstGeom prst="rect">
            <a:avLst/>
          </a:prstGeom>
          <a:noFill/>
          <a:ln/>
        </p:spPr>
        <p:txBody>
          <a:bodyPr wrap="square" lIns="0" tIns="0" rIns="0" bIns="0" rtlCol="0" anchor="ctr"/>
          <a:lstStyle/>
          <a:p>
            <a:pPr algn="l" indent="0" marL="0">
              <a:buNone/>
            </a:pPr>
            <a:r>
              <a:rPr lang="en-US" sz="800" dirty="0">
                <a:solidFill>
                  <a:srgbClr val="9B9B9B"/>
                </a:solidFill>
                <a:latin typeface="Arial" pitchFamily="34" charset="0"/>
                <a:ea typeface="Arial" pitchFamily="34" charset="-122"/>
                <a:cs typeface="Arial" pitchFamily="34" charset="-120"/>
              </a:rPr>
              <a:t>Azione Unlimited  •  The Perspicacious Phoenix  •  Phoenix, AZ  •  April 2026</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AFAF8"/>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D4A843"/>
          </a:solidFill>
          <a:ln/>
        </p:spPr>
      </p:sp>
      <p:sp>
        <p:nvSpPr>
          <p:cNvPr id="3" name="Text 1"/>
          <p:cNvSpPr/>
          <p:nvPr/>
        </p:nvSpPr>
        <p:spPr>
          <a:xfrm>
            <a:off x="640080" y="182880"/>
            <a:ext cx="4572000" cy="411480"/>
          </a:xfrm>
          <a:prstGeom prst="rect">
            <a:avLst/>
          </a:prstGeom>
          <a:noFill/>
          <a:ln/>
        </p:spPr>
        <p:txBody>
          <a:bodyPr wrap="square" lIns="0" tIns="0" rIns="0" bIns="0" rtlCol="0" anchor="ctr"/>
          <a:lstStyle/>
          <a:p>
            <a:pPr indent="0" marL="0">
              <a:buNone/>
            </a:pPr>
            <a:r>
              <a:rPr lang="en-US" sz="2600" b="1" dirty="0">
                <a:solidFill>
                  <a:srgbClr val="2D2D2D"/>
                </a:solidFill>
                <a:latin typeface="Georgia" pitchFamily="34" charset="0"/>
                <a:ea typeface="Georgia" pitchFamily="34" charset="-122"/>
                <a:cs typeface="Georgia" pitchFamily="34" charset="-120"/>
              </a:rPr>
              <a:t>Real Results:</a:t>
            </a:r>
            <a:endParaRPr lang="en-US" sz="2600" dirty="0"/>
          </a:p>
        </p:txBody>
      </p:sp>
      <p:sp>
        <p:nvSpPr>
          <p:cNvPr id="4" name="Text 2"/>
          <p:cNvSpPr/>
          <p:nvPr/>
        </p:nvSpPr>
        <p:spPr>
          <a:xfrm>
            <a:off x="640080" y="548640"/>
            <a:ext cx="5486400" cy="320040"/>
          </a:xfrm>
          <a:prstGeom prst="rect">
            <a:avLst/>
          </a:prstGeom>
          <a:noFill/>
          <a:ln/>
        </p:spPr>
        <p:txBody>
          <a:bodyPr wrap="square" lIns="0" tIns="0" rIns="0" bIns="0" rtlCol="0" anchor="ctr"/>
          <a:lstStyle/>
          <a:p>
            <a:pPr indent="0" marL="0">
              <a:buNone/>
            </a:pPr>
            <a:r>
              <a:rPr lang="en-US" sz="2000" dirty="0">
                <a:solidFill>
                  <a:srgbClr val="D4A843"/>
                </a:solidFill>
                <a:latin typeface="Georgia" pitchFamily="34" charset="0"/>
                <a:ea typeface="Georgia" pitchFamily="34" charset="-122"/>
                <a:cs typeface="Georgia" pitchFamily="34" charset="-120"/>
              </a:rPr>
              <a:t>What We've Built with AI</a:t>
            </a:r>
            <a:endParaRPr lang="en-US" sz="2000" dirty="0"/>
          </a:p>
        </p:txBody>
      </p:sp>
      <p:sp>
        <p:nvSpPr>
          <p:cNvPr id="5" name="Text 3"/>
          <p:cNvSpPr/>
          <p:nvPr/>
        </p:nvSpPr>
        <p:spPr>
          <a:xfrm>
            <a:off x="640080" y="868680"/>
            <a:ext cx="5486400" cy="228600"/>
          </a:xfrm>
          <a:prstGeom prst="rect">
            <a:avLst/>
          </a:prstGeom>
          <a:noFill/>
          <a:ln/>
        </p:spPr>
        <p:txBody>
          <a:bodyPr wrap="square" lIns="0" tIns="0" rIns="0" bIns="0" rtlCol="0" anchor="ctr"/>
          <a:lstStyle/>
          <a:p>
            <a:pPr indent="0" marL="0">
              <a:buNone/>
            </a:pPr>
            <a:r>
              <a:rPr lang="en-US" sz="1000" dirty="0">
                <a:solidFill>
                  <a:srgbClr val="9B9B9B"/>
                </a:solidFill>
                <a:latin typeface="Arial" pitchFamily="34" charset="0"/>
                <a:ea typeface="Arial" pitchFamily="34" charset="-122"/>
                <a:cs typeface="Arial" pitchFamily="34" charset="-120"/>
              </a:rPr>
              <a:t>All built by describing what was needed in plain English</a:t>
            </a:r>
            <a:endParaRPr lang="en-US" sz="1000" dirty="0"/>
          </a:p>
        </p:txBody>
      </p:sp>
      <p:sp>
        <p:nvSpPr>
          <p:cNvPr id="6" name="Shape 4"/>
          <p:cNvSpPr/>
          <p:nvPr/>
        </p:nvSpPr>
        <p:spPr>
          <a:xfrm>
            <a:off x="457200" y="1280160"/>
            <a:ext cx="2606040" cy="1280160"/>
          </a:xfrm>
          <a:prstGeom prst="rect">
            <a:avLst/>
          </a:prstGeom>
          <a:solidFill>
            <a:srgbClr val="FFFFFF"/>
          </a:solidFill>
          <a:ln/>
          <a:effectLst>
            <a:outerShdw sx="100000" sy="100000" kx="0" ky="0" algn="bl" rotWithShape="0" blurRad="101600" dist="25400" dir="8100000">
              <a:srgbClr val="000000">
                <a:alpha val="18000"/>
              </a:srgbClr>
            </a:outerShdw>
          </a:effectLst>
        </p:spPr>
      </p:sp>
      <p:sp>
        <p:nvSpPr>
          <p:cNvPr id="7" name="Shape 5"/>
          <p:cNvSpPr/>
          <p:nvPr/>
        </p:nvSpPr>
        <p:spPr>
          <a:xfrm>
            <a:off x="457200" y="1280160"/>
            <a:ext cx="54864" cy="1280160"/>
          </a:xfrm>
          <a:prstGeom prst="rect">
            <a:avLst/>
          </a:prstGeom>
          <a:solidFill>
            <a:srgbClr val="0D9488"/>
          </a:solidFill>
          <a:ln/>
        </p:spPr>
      </p:sp>
      <p:sp>
        <p:nvSpPr>
          <p:cNvPr id="8" name="Text 6"/>
          <p:cNvSpPr/>
          <p:nvPr/>
        </p:nvSpPr>
        <p:spPr>
          <a:xfrm>
            <a:off x="640080" y="1371600"/>
            <a:ext cx="1097280" cy="164592"/>
          </a:xfrm>
          <a:prstGeom prst="rect">
            <a:avLst/>
          </a:prstGeom>
          <a:solidFill>
            <a:srgbClr val="0D9488"/>
          </a:solidFill>
          <a:ln/>
        </p:spPr>
        <p:txBody>
          <a:bodyPr wrap="square" lIns="0" tIns="0" rIns="0" bIns="0" rtlCol="0" anchor="ctr"/>
          <a:lstStyle/>
          <a:p>
            <a:pPr algn="ctr" indent="0" marL="0">
              <a:buNone/>
            </a:pPr>
            <a:r>
              <a:rPr lang="en-US" sz="700" b="1" dirty="0">
                <a:solidFill>
                  <a:srgbClr val="FFFFFF"/>
                </a:solidFill>
                <a:latin typeface="Arial" pitchFamily="34" charset="0"/>
                <a:ea typeface="Arial" pitchFamily="34" charset="-122"/>
                <a:cs typeface="Arial" pitchFamily="34" charset="-120"/>
              </a:rPr>
              <a:t>INDUSTRY</a:t>
            </a:r>
            <a:endParaRPr lang="en-US" sz="700" dirty="0"/>
          </a:p>
        </p:txBody>
      </p:sp>
      <p:sp>
        <p:nvSpPr>
          <p:cNvPr id="9" name="Text 7"/>
          <p:cNvSpPr/>
          <p:nvPr/>
        </p:nvSpPr>
        <p:spPr>
          <a:xfrm>
            <a:off x="640080" y="1627632"/>
            <a:ext cx="2194560" cy="274320"/>
          </a:xfrm>
          <a:prstGeom prst="rect">
            <a:avLst/>
          </a:prstGeom>
          <a:noFill/>
          <a:ln/>
        </p:spPr>
        <p:txBody>
          <a:bodyPr wrap="square" lIns="0" tIns="0" rIns="0" bIns="0" rtlCol="0" anchor="ctr"/>
          <a:lstStyle/>
          <a:p>
            <a:pPr indent="0" marL="0">
              <a:buNone/>
            </a:pPr>
            <a:r>
              <a:rPr lang="en-US" sz="1400" b="1" dirty="0">
                <a:solidFill>
                  <a:srgbClr val="2D2D2D"/>
                </a:solidFill>
                <a:latin typeface="Georgia" pitchFamily="34" charset="0"/>
                <a:ea typeface="Georgia" pitchFamily="34" charset="-122"/>
                <a:cs typeface="Georgia" pitchFamily="34" charset="-120"/>
              </a:rPr>
              <a:t>Cinergy Hub</a:t>
            </a:r>
            <a:endParaRPr lang="en-US" sz="1400" dirty="0"/>
          </a:p>
        </p:txBody>
      </p:sp>
      <p:sp>
        <p:nvSpPr>
          <p:cNvPr id="10" name="Text 8"/>
          <p:cNvSpPr/>
          <p:nvPr/>
        </p:nvSpPr>
        <p:spPr>
          <a:xfrm>
            <a:off x="640080" y="1938528"/>
            <a:ext cx="2194560" cy="457200"/>
          </a:xfrm>
          <a:prstGeom prst="rect">
            <a:avLst/>
          </a:prstGeom>
          <a:noFill/>
          <a:ln/>
        </p:spPr>
        <p:txBody>
          <a:bodyPr wrap="square" lIns="0" tIns="0" rIns="0" bIns="0" rtlCol="0" anchor="ctr"/>
          <a:lstStyle/>
          <a:p>
            <a:pPr indent="0" marL="0">
              <a:buNone/>
            </a:pPr>
            <a:r>
              <a:rPr lang="en-US" sz="950" dirty="0">
                <a:solidFill>
                  <a:srgbClr val="4A4A4A"/>
                </a:solidFill>
                <a:latin typeface="Arial" pitchFamily="34" charset="0"/>
                <a:ea typeface="Arial" pitchFamily="34" charset="-122"/>
                <a:cs typeface="Arial" pitchFamily="34" charset="-120"/>
              </a:rPr>
              <a:t>Collaborative platform for 50+ home tech organizations</a:t>
            </a:r>
            <a:endParaRPr lang="en-US" sz="950" dirty="0"/>
          </a:p>
        </p:txBody>
      </p:sp>
      <p:sp>
        <p:nvSpPr>
          <p:cNvPr id="11" name="Shape 9"/>
          <p:cNvSpPr/>
          <p:nvPr/>
        </p:nvSpPr>
        <p:spPr>
          <a:xfrm>
            <a:off x="3337560" y="1280160"/>
            <a:ext cx="2606040" cy="1280160"/>
          </a:xfrm>
          <a:prstGeom prst="rect">
            <a:avLst/>
          </a:prstGeom>
          <a:solidFill>
            <a:srgbClr val="FFFFFF"/>
          </a:solidFill>
          <a:ln/>
          <a:effectLst>
            <a:outerShdw sx="100000" sy="100000" kx="0" ky="0" algn="bl" rotWithShape="0" blurRad="101600" dist="25400" dir="8100000">
              <a:srgbClr val="000000">
                <a:alpha val="18000"/>
              </a:srgbClr>
            </a:outerShdw>
          </a:effectLst>
        </p:spPr>
      </p:sp>
      <p:sp>
        <p:nvSpPr>
          <p:cNvPr id="12" name="Shape 10"/>
          <p:cNvSpPr/>
          <p:nvPr/>
        </p:nvSpPr>
        <p:spPr>
          <a:xfrm>
            <a:off x="3337560" y="1280160"/>
            <a:ext cx="54864" cy="1280160"/>
          </a:xfrm>
          <a:prstGeom prst="rect">
            <a:avLst/>
          </a:prstGeom>
          <a:solidFill>
            <a:srgbClr val="7C3AED"/>
          </a:solidFill>
          <a:ln/>
        </p:spPr>
      </p:sp>
      <p:sp>
        <p:nvSpPr>
          <p:cNvPr id="13" name="Text 11"/>
          <p:cNvSpPr/>
          <p:nvPr/>
        </p:nvSpPr>
        <p:spPr>
          <a:xfrm>
            <a:off x="3520440" y="1371600"/>
            <a:ext cx="1097280" cy="164592"/>
          </a:xfrm>
          <a:prstGeom prst="rect">
            <a:avLst/>
          </a:prstGeom>
          <a:solidFill>
            <a:srgbClr val="7C3AED"/>
          </a:solidFill>
          <a:ln/>
        </p:spPr>
        <p:txBody>
          <a:bodyPr wrap="square" lIns="0" tIns="0" rIns="0" bIns="0" rtlCol="0" anchor="ctr"/>
          <a:lstStyle/>
          <a:p>
            <a:pPr algn="ctr" indent="0" marL="0">
              <a:buNone/>
            </a:pPr>
            <a:r>
              <a:rPr lang="en-US" sz="700" b="1" dirty="0">
                <a:solidFill>
                  <a:srgbClr val="FFFFFF"/>
                </a:solidFill>
                <a:latin typeface="Arial" pitchFamily="34" charset="0"/>
                <a:ea typeface="Arial" pitchFamily="34" charset="-122"/>
                <a:cs typeface="Arial" pitchFamily="34" charset="-120"/>
              </a:rPr>
              <a:t>CLIENT</a:t>
            </a:r>
            <a:endParaRPr lang="en-US" sz="700" dirty="0"/>
          </a:p>
        </p:txBody>
      </p:sp>
      <p:sp>
        <p:nvSpPr>
          <p:cNvPr id="14" name="Text 12"/>
          <p:cNvSpPr/>
          <p:nvPr/>
        </p:nvSpPr>
        <p:spPr>
          <a:xfrm>
            <a:off x="3520440" y="1627632"/>
            <a:ext cx="2194560" cy="274320"/>
          </a:xfrm>
          <a:prstGeom prst="rect">
            <a:avLst/>
          </a:prstGeom>
          <a:noFill/>
          <a:ln/>
        </p:spPr>
        <p:txBody>
          <a:bodyPr wrap="square" lIns="0" tIns="0" rIns="0" bIns="0" rtlCol="0" anchor="ctr"/>
          <a:lstStyle/>
          <a:p>
            <a:pPr indent="0" marL="0">
              <a:buNone/>
            </a:pPr>
            <a:r>
              <a:rPr lang="en-US" sz="1400" b="1" dirty="0">
                <a:solidFill>
                  <a:srgbClr val="2D2D2D"/>
                </a:solidFill>
                <a:latin typeface="Georgia" pitchFamily="34" charset="0"/>
                <a:ea typeface="Georgia" pitchFamily="34" charset="-122"/>
                <a:cs typeface="Georgia" pitchFamily="34" charset="-120"/>
              </a:rPr>
              <a:t>Boston Home Designer</a:t>
            </a:r>
            <a:endParaRPr lang="en-US" sz="1400" dirty="0"/>
          </a:p>
        </p:txBody>
      </p:sp>
      <p:sp>
        <p:nvSpPr>
          <p:cNvPr id="15" name="Text 13"/>
          <p:cNvSpPr/>
          <p:nvPr/>
        </p:nvSpPr>
        <p:spPr>
          <a:xfrm>
            <a:off x="3520440" y="1938528"/>
            <a:ext cx="2194560" cy="457200"/>
          </a:xfrm>
          <a:prstGeom prst="rect">
            <a:avLst/>
          </a:prstGeom>
          <a:noFill/>
          <a:ln/>
        </p:spPr>
        <p:txBody>
          <a:bodyPr wrap="square" lIns="0" tIns="0" rIns="0" bIns="0" rtlCol="0" anchor="ctr"/>
          <a:lstStyle/>
          <a:p>
            <a:pPr indent="0" marL="0">
              <a:buNone/>
            </a:pPr>
            <a:r>
              <a:rPr lang="en-US" sz="950" dirty="0">
                <a:solidFill>
                  <a:srgbClr val="4A4A4A"/>
                </a:solidFill>
                <a:latin typeface="Arial" pitchFamily="34" charset="0"/>
                <a:ea typeface="Arial" pitchFamily="34" charset="-122"/>
                <a:cs typeface="Arial" pitchFamily="34" charset="-120"/>
              </a:rPr>
              <a:t>Client-facing tool for visualizing smart home designs</a:t>
            </a:r>
            <a:endParaRPr lang="en-US" sz="950" dirty="0"/>
          </a:p>
        </p:txBody>
      </p:sp>
      <p:sp>
        <p:nvSpPr>
          <p:cNvPr id="16" name="Shape 14"/>
          <p:cNvSpPr/>
          <p:nvPr/>
        </p:nvSpPr>
        <p:spPr>
          <a:xfrm>
            <a:off x="6217920" y="1280160"/>
            <a:ext cx="2606040" cy="1280160"/>
          </a:xfrm>
          <a:prstGeom prst="rect">
            <a:avLst/>
          </a:prstGeom>
          <a:solidFill>
            <a:srgbClr val="FFFFFF"/>
          </a:solidFill>
          <a:ln/>
          <a:effectLst>
            <a:outerShdw sx="100000" sy="100000" kx="0" ky="0" algn="bl" rotWithShape="0" blurRad="101600" dist="25400" dir="8100000">
              <a:srgbClr val="000000">
                <a:alpha val="18000"/>
              </a:srgbClr>
            </a:outerShdw>
          </a:effectLst>
        </p:spPr>
      </p:sp>
      <p:sp>
        <p:nvSpPr>
          <p:cNvPr id="17" name="Shape 15"/>
          <p:cNvSpPr/>
          <p:nvPr/>
        </p:nvSpPr>
        <p:spPr>
          <a:xfrm>
            <a:off x="6217920" y="1280160"/>
            <a:ext cx="54864" cy="1280160"/>
          </a:xfrm>
          <a:prstGeom prst="rect">
            <a:avLst/>
          </a:prstGeom>
          <a:solidFill>
            <a:srgbClr val="D97706"/>
          </a:solidFill>
          <a:ln/>
        </p:spPr>
      </p:sp>
      <p:sp>
        <p:nvSpPr>
          <p:cNvPr id="18" name="Text 16"/>
          <p:cNvSpPr/>
          <p:nvPr/>
        </p:nvSpPr>
        <p:spPr>
          <a:xfrm>
            <a:off x="6400800" y="1371600"/>
            <a:ext cx="1097280" cy="164592"/>
          </a:xfrm>
          <a:prstGeom prst="rect">
            <a:avLst/>
          </a:prstGeom>
          <a:solidFill>
            <a:srgbClr val="D97706"/>
          </a:solidFill>
          <a:ln/>
        </p:spPr>
        <p:txBody>
          <a:bodyPr wrap="square" lIns="0" tIns="0" rIns="0" bIns="0" rtlCol="0" anchor="ctr"/>
          <a:lstStyle/>
          <a:p>
            <a:pPr algn="ctr" indent="0" marL="0">
              <a:buNone/>
            </a:pPr>
            <a:r>
              <a:rPr lang="en-US" sz="700" b="1" dirty="0">
                <a:solidFill>
                  <a:srgbClr val="FFFFFF"/>
                </a:solidFill>
                <a:latin typeface="Arial" pitchFamily="34" charset="0"/>
                <a:ea typeface="Arial" pitchFamily="34" charset="-122"/>
                <a:cs typeface="Arial" pitchFamily="34" charset="-120"/>
              </a:rPr>
              <a:t>SHOWROOM</a:t>
            </a:r>
            <a:endParaRPr lang="en-US" sz="700" dirty="0"/>
          </a:p>
        </p:txBody>
      </p:sp>
      <p:sp>
        <p:nvSpPr>
          <p:cNvPr id="19" name="Text 17"/>
          <p:cNvSpPr/>
          <p:nvPr/>
        </p:nvSpPr>
        <p:spPr>
          <a:xfrm>
            <a:off x="6400800" y="1627632"/>
            <a:ext cx="2194560" cy="274320"/>
          </a:xfrm>
          <a:prstGeom prst="rect">
            <a:avLst/>
          </a:prstGeom>
          <a:noFill/>
          <a:ln/>
        </p:spPr>
        <p:txBody>
          <a:bodyPr wrap="square" lIns="0" tIns="0" rIns="0" bIns="0" rtlCol="0" anchor="ctr"/>
          <a:lstStyle/>
          <a:p>
            <a:pPr indent="0" marL="0">
              <a:buNone/>
            </a:pPr>
            <a:r>
              <a:rPr lang="en-US" sz="1400" b="1" dirty="0">
                <a:solidFill>
                  <a:srgbClr val="2D2D2D"/>
                </a:solidFill>
                <a:latin typeface="Georgia" pitchFamily="34" charset="0"/>
                <a:ea typeface="Georgia" pitchFamily="34" charset="-122"/>
                <a:cs typeface="Georgia" pitchFamily="34" charset="-120"/>
              </a:rPr>
              <a:t>Ketra Showroom</a:t>
            </a:r>
            <a:endParaRPr lang="en-US" sz="1400" dirty="0"/>
          </a:p>
        </p:txBody>
      </p:sp>
      <p:sp>
        <p:nvSpPr>
          <p:cNvPr id="20" name="Text 18"/>
          <p:cNvSpPr/>
          <p:nvPr/>
        </p:nvSpPr>
        <p:spPr>
          <a:xfrm>
            <a:off x="6400800" y="1938528"/>
            <a:ext cx="2194560" cy="457200"/>
          </a:xfrm>
          <a:prstGeom prst="rect">
            <a:avLst/>
          </a:prstGeom>
          <a:noFill/>
          <a:ln/>
        </p:spPr>
        <p:txBody>
          <a:bodyPr wrap="square" lIns="0" tIns="0" rIns="0" bIns="0" rtlCol="0" anchor="ctr"/>
          <a:lstStyle/>
          <a:p>
            <a:pPr indent="0" marL="0">
              <a:buNone/>
            </a:pPr>
            <a:r>
              <a:rPr lang="en-US" sz="950" dirty="0">
                <a:solidFill>
                  <a:srgbClr val="4A4A4A"/>
                </a:solidFill>
                <a:latin typeface="Arial" pitchFamily="34" charset="0"/>
                <a:ea typeface="Arial" pitchFamily="34" charset="-122"/>
                <a:cs typeface="Arial" pitchFamily="34" charset="-120"/>
              </a:rPr>
              <a:t>Interactive showroom display for Ketra lighting</a:t>
            </a:r>
            <a:endParaRPr lang="en-US" sz="950" dirty="0"/>
          </a:p>
        </p:txBody>
      </p:sp>
      <p:sp>
        <p:nvSpPr>
          <p:cNvPr id="21" name="Shape 19"/>
          <p:cNvSpPr/>
          <p:nvPr/>
        </p:nvSpPr>
        <p:spPr>
          <a:xfrm>
            <a:off x="457200" y="2788920"/>
            <a:ext cx="2606040" cy="1280160"/>
          </a:xfrm>
          <a:prstGeom prst="rect">
            <a:avLst/>
          </a:prstGeom>
          <a:solidFill>
            <a:srgbClr val="FFFFFF"/>
          </a:solidFill>
          <a:ln/>
          <a:effectLst>
            <a:outerShdw sx="100000" sy="100000" kx="0" ky="0" algn="bl" rotWithShape="0" blurRad="101600" dist="25400" dir="8100000">
              <a:srgbClr val="000000">
                <a:alpha val="18000"/>
              </a:srgbClr>
            </a:outerShdw>
          </a:effectLst>
        </p:spPr>
      </p:sp>
      <p:sp>
        <p:nvSpPr>
          <p:cNvPr id="22" name="Shape 20"/>
          <p:cNvSpPr/>
          <p:nvPr/>
        </p:nvSpPr>
        <p:spPr>
          <a:xfrm>
            <a:off x="457200" y="2788920"/>
            <a:ext cx="54864" cy="1280160"/>
          </a:xfrm>
          <a:prstGeom prst="rect">
            <a:avLst/>
          </a:prstGeom>
          <a:solidFill>
            <a:srgbClr val="2563EB"/>
          </a:solidFill>
          <a:ln/>
        </p:spPr>
      </p:sp>
      <p:sp>
        <p:nvSpPr>
          <p:cNvPr id="23" name="Text 21"/>
          <p:cNvSpPr/>
          <p:nvPr/>
        </p:nvSpPr>
        <p:spPr>
          <a:xfrm>
            <a:off x="640080" y="2880360"/>
            <a:ext cx="1097280" cy="164592"/>
          </a:xfrm>
          <a:prstGeom prst="rect">
            <a:avLst/>
          </a:prstGeom>
          <a:solidFill>
            <a:srgbClr val="2563EB"/>
          </a:solidFill>
          <a:ln/>
        </p:spPr>
        <p:txBody>
          <a:bodyPr wrap="square" lIns="0" tIns="0" rIns="0" bIns="0" rtlCol="0" anchor="ctr"/>
          <a:lstStyle/>
          <a:p>
            <a:pPr algn="ctr" indent="0" marL="0">
              <a:buNone/>
            </a:pPr>
            <a:r>
              <a:rPr lang="en-US" sz="700" b="1" dirty="0">
                <a:solidFill>
                  <a:srgbClr val="FFFFFF"/>
                </a:solidFill>
                <a:latin typeface="Arial" pitchFamily="34" charset="0"/>
                <a:ea typeface="Arial" pitchFamily="34" charset="-122"/>
                <a:cs typeface="Arial" pitchFamily="34" charset="-120"/>
              </a:rPr>
              <a:t>UTILITY</a:t>
            </a:r>
            <a:endParaRPr lang="en-US" sz="700" dirty="0"/>
          </a:p>
        </p:txBody>
      </p:sp>
      <p:sp>
        <p:nvSpPr>
          <p:cNvPr id="24" name="Text 22"/>
          <p:cNvSpPr/>
          <p:nvPr/>
        </p:nvSpPr>
        <p:spPr>
          <a:xfrm>
            <a:off x="640080" y="3136392"/>
            <a:ext cx="2194560" cy="274320"/>
          </a:xfrm>
          <a:prstGeom prst="rect">
            <a:avLst/>
          </a:prstGeom>
          <a:noFill/>
          <a:ln/>
        </p:spPr>
        <p:txBody>
          <a:bodyPr wrap="square" lIns="0" tIns="0" rIns="0" bIns="0" rtlCol="0" anchor="ctr"/>
          <a:lstStyle/>
          <a:p>
            <a:pPr indent="0" marL="0">
              <a:buNone/>
            </a:pPr>
            <a:r>
              <a:rPr lang="en-US" sz="1400" b="1" dirty="0">
                <a:solidFill>
                  <a:srgbClr val="2D2D2D"/>
                </a:solidFill>
                <a:latin typeface="Georgia" pitchFamily="34" charset="0"/>
                <a:ea typeface="Georgia" pitchFamily="34" charset="-122"/>
                <a:cs typeface="Georgia" pitchFamily="34" charset="-120"/>
              </a:rPr>
              <a:t>Screen Height Pro</a:t>
            </a:r>
            <a:endParaRPr lang="en-US" sz="1400" dirty="0"/>
          </a:p>
        </p:txBody>
      </p:sp>
      <p:sp>
        <p:nvSpPr>
          <p:cNvPr id="25" name="Text 23"/>
          <p:cNvSpPr/>
          <p:nvPr/>
        </p:nvSpPr>
        <p:spPr>
          <a:xfrm>
            <a:off x="640080" y="3447288"/>
            <a:ext cx="2194560" cy="457200"/>
          </a:xfrm>
          <a:prstGeom prst="rect">
            <a:avLst/>
          </a:prstGeom>
          <a:noFill/>
          <a:ln/>
        </p:spPr>
        <p:txBody>
          <a:bodyPr wrap="square" lIns="0" tIns="0" rIns="0" bIns="0" rtlCol="0" anchor="ctr"/>
          <a:lstStyle/>
          <a:p>
            <a:pPr indent="0" marL="0">
              <a:buNone/>
            </a:pPr>
            <a:r>
              <a:rPr lang="en-US" sz="950" dirty="0">
                <a:solidFill>
                  <a:srgbClr val="4A4A4A"/>
                </a:solidFill>
                <a:latin typeface="Arial" pitchFamily="34" charset="0"/>
                <a:ea typeface="Arial" pitchFamily="34" charset="-122"/>
                <a:cs typeface="Arial" pitchFamily="34" charset="-120"/>
              </a:rPr>
              <a:t>TV mounting calculator based on room dimensions</a:t>
            </a:r>
            <a:endParaRPr lang="en-US" sz="950" dirty="0"/>
          </a:p>
        </p:txBody>
      </p:sp>
      <p:sp>
        <p:nvSpPr>
          <p:cNvPr id="26" name="Shape 24"/>
          <p:cNvSpPr/>
          <p:nvPr/>
        </p:nvSpPr>
        <p:spPr>
          <a:xfrm>
            <a:off x="3337560" y="2788920"/>
            <a:ext cx="2606040" cy="1280160"/>
          </a:xfrm>
          <a:prstGeom prst="rect">
            <a:avLst/>
          </a:prstGeom>
          <a:solidFill>
            <a:srgbClr val="FFFFFF"/>
          </a:solidFill>
          <a:ln/>
          <a:effectLst>
            <a:outerShdw sx="100000" sy="100000" kx="0" ky="0" algn="bl" rotWithShape="0" blurRad="101600" dist="25400" dir="8100000">
              <a:srgbClr val="000000">
                <a:alpha val="18000"/>
              </a:srgbClr>
            </a:outerShdw>
          </a:effectLst>
        </p:spPr>
      </p:sp>
      <p:sp>
        <p:nvSpPr>
          <p:cNvPr id="27" name="Shape 25"/>
          <p:cNvSpPr/>
          <p:nvPr/>
        </p:nvSpPr>
        <p:spPr>
          <a:xfrm>
            <a:off x="3337560" y="2788920"/>
            <a:ext cx="54864" cy="1280160"/>
          </a:xfrm>
          <a:prstGeom prst="rect">
            <a:avLst/>
          </a:prstGeom>
          <a:solidFill>
            <a:srgbClr val="059669"/>
          </a:solidFill>
          <a:ln/>
        </p:spPr>
      </p:sp>
      <p:sp>
        <p:nvSpPr>
          <p:cNvPr id="28" name="Text 26"/>
          <p:cNvSpPr/>
          <p:nvPr/>
        </p:nvSpPr>
        <p:spPr>
          <a:xfrm>
            <a:off x="3520440" y="2880360"/>
            <a:ext cx="1097280" cy="164592"/>
          </a:xfrm>
          <a:prstGeom prst="rect">
            <a:avLst/>
          </a:prstGeom>
          <a:solidFill>
            <a:srgbClr val="059669"/>
          </a:solidFill>
          <a:ln/>
        </p:spPr>
        <p:txBody>
          <a:bodyPr wrap="square" lIns="0" tIns="0" rIns="0" bIns="0" rtlCol="0" anchor="ctr"/>
          <a:lstStyle/>
          <a:p>
            <a:pPr algn="ctr" indent="0" marL="0">
              <a:buNone/>
            </a:pPr>
            <a:r>
              <a:rPr lang="en-US" sz="700" b="1" dirty="0">
                <a:solidFill>
                  <a:srgbClr val="FFFFFF"/>
                </a:solidFill>
                <a:latin typeface="Arial" pitchFamily="34" charset="0"/>
                <a:ea typeface="Arial" pitchFamily="34" charset="-122"/>
                <a:cs typeface="Arial" pitchFamily="34" charset="-120"/>
              </a:rPr>
              <a:t>OPS</a:t>
            </a:r>
            <a:endParaRPr lang="en-US" sz="700" dirty="0"/>
          </a:p>
        </p:txBody>
      </p:sp>
      <p:sp>
        <p:nvSpPr>
          <p:cNvPr id="29" name="Text 27"/>
          <p:cNvSpPr/>
          <p:nvPr/>
        </p:nvSpPr>
        <p:spPr>
          <a:xfrm>
            <a:off x="3520440" y="3136392"/>
            <a:ext cx="2194560" cy="274320"/>
          </a:xfrm>
          <a:prstGeom prst="rect">
            <a:avLst/>
          </a:prstGeom>
          <a:noFill/>
          <a:ln/>
        </p:spPr>
        <p:txBody>
          <a:bodyPr wrap="square" lIns="0" tIns="0" rIns="0" bIns="0" rtlCol="0" anchor="ctr"/>
          <a:lstStyle/>
          <a:p>
            <a:pPr indent="0" marL="0">
              <a:buNone/>
            </a:pPr>
            <a:r>
              <a:rPr lang="en-US" sz="1400" b="1" dirty="0">
                <a:solidFill>
                  <a:srgbClr val="2D2D2D"/>
                </a:solidFill>
                <a:latin typeface="Georgia" pitchFamily="34" charset="0"/>
                <a:ea typeface="Georgia" pitchFamily="34" charset="-122"/>
                <a:cs typeface="Georgia" pitchFamily="34" charset="-120"/>
              </a:rPr>
              <a:t>Chestnut St Tracker</a:t>
            </a:r>
            <a:endParaRPr lang="en-US" sz="1400" dirty="0"/>
          </a:p>
        </p:txBody>
      </p:sp>
      <p:sp>
        <p:nvSpPr>
          <p:cNvPr id="30" name="Text 28"/>
          <p:cNvSpPr/>
          <p:nvPr/>
        </p:nvSpPr>
        <p:spPr>
          <a:xfrm>
            <a:off x="3520440" y="3447288"/>
            <a:ext cx="2194560" cy="457200"/>
          </a:xfrm>
          <a:prstGeom prst="rect">
            <a:avLst/>
          </a:prstGeom>
          <a:noFill/>
          <a:ln/>
        </p:spPr>
        <p:txBody>
          <a:bodyPr wrap="square" lIns="0" tIns="0" rIns="0" bIns="0" rtlCol="0" anchor="ctr"/>
          <a:lstStyle/>
          <a:p>
            <a:pPr indent="0" marL="0">
              <a:buNone/>
            </a:pPr>
            <a:r>
              <a:rPr lang="en-US" sz="950" dirty="0">
                <a:solidFill>
                  <a:srgbClr val="4A4A4A"/>
                </a:solidFill>
                <a:latin typeface="Arial" pitchFamily="34" charset="0"/>
                <a:ea typeface="Arial" pitchFamily="34" charset="-122"/>
                <a:cs typeface="Arial" pitchFamily="34" charset="-120"/>
              </a:rPr>
              <a:t>Project management for a multi-home development</a:t>
            </a:r>
            <a:endParaRPr lang="en-US" sz="950" dirty="0"/>
          </a:p>
        </p:txBody>
      </p:sp>
      <p:sp>
        <p:nvSpPr>
          <p:cNvPr id="31" name="Shape 29"/>
          <p:cNvSpPr/>
          <p:nvPr/>
        </p:nvSpPr>
        <p:spPr>
          <a:xfrm>
            <a:off x="6217920" y="2788920"/>
            <a:ext cx="2606040" cy="1280160"/>
          </a:xfrm>
          <a:prstGeom prst="rect">
            <a:avLst/>
          </a:prstGeom>
          <a:solidFill>
            <a:srgbClr val="FFFFFF"/>
          </a:solidFill>
          <a:ln/>
          <a:effectLst>
            <a:outerShdw sx="100000" sy="100000" kx="0" ky="0" algn="bl" rotWithShape="0" blurRad="101600" dist="25400" dir="8100000">
              <a:srgbClr val="000000">
                <a:alpha val="18000"/>
              </a:srgbClr>
            </a:outerShdw>
          </a:effectLst>
        </p:spPr>
      </p:sp>
      <p:sp>
        <p:nvSpPr>
          <p:cNvPr id="32" name="Shape 30"/>
          <p:cNvSpPr/>
          <p:nvPr/>
        </p:nvSpPr>
        <p:spPr>
          <a:xfrm>
            <a:off x="6217920" y="2788920"/>
            <a:ext cx="54864" cy="1280160"/>
          </a:xfrm>
          <a:prstGeom prst="rect">
            <a:avLst/>
          </a:prstGeom>
          <a:solidFill>
            <a:srgbClr val="E11D48"/>
          </a:solidFill>
          <a:ln/>
        </p:spPr>
      </p:sp>
      <p:sp>
        <p:nvSpPr>
          <p:cNvPr id="33" name="Text 31"/>
          <p:cNvSpPr/>
          <p:nvPr/>
        </p:nvSpPr>
        <p:spPr>
          <a:xfrm>
            <a:off x="6400800" y="2880360"/>
            <a:ext cx="1097280" cy="164592"/>
          </a:xfrm>
          <a:prstGeom prst="rect">
            <a:avLst/>
          </a:prstGeom>
          <a:solidFill>
            <a:srgbClr val="E11D48"/>
          </a:solidFill>
          <a:ln/>
        </p:spPr>
        <p:txBody>
          <a:bodyPr wrap="square" lIns="0" tIns="0" rIns="0" bIns="0" rtlCol="0" anchor="ctr"/>
          <a:lstStyle/>
          <a:p>
            <a:pPr algn="ctr" indent="0" marL="0">
              <a:buNone/>
            </a:pPr>
            <a:r>
              <a:rPr lang="en-US" sz="700" b="1" dirty="0">
                <a:solidFill>
                  <a:srgbClr val="FFFFFF"/>
                </a:solidFill>
                <a:latin typeface="Arial" pitchFamily="34" charset="0"/>
                <a:ea typeface="Arial" pitchFamily="34" charset="-122"/>
                <a:cs typeface="Arial" pitchFamily="34" charset="-120"/>
              </a:rPr>
              <a:t>DOCS</a:t>
            </a:r>
            <a:endParaRPr lang="en-US" sz="700" dirty="0"/>
          </a:p>
        </p:txBody>
      </p:sp>
      <p:sp>
        <p:nvSpPr>
          <p:cNvPr id="34" name="Text 32"/>
          <p:cNvSpPr/>
          <p:nvPr/>
        </p:nvSpPr>
        <p:spPr>
          <a:xfrm>
            <a:off x="6400800" y="3136392"/>
            <a:ext cx="2194560" cy="274320"/>
          </a:xfrm>
          <a:prstGeom prst="rect">
            <a:avLst/>
          </a:prstGeom>
          <a:noFill/>
          <a:ln/>
        </p:spPr>
        <p:txBody>
          <a:bodyPr wrap="square" lIns="0" tIns="0" rIns="0" bIns="0" rtlCol="0" anchor="ctr"/>
          <a:lstStyle/>
          <a:p>
            <a:pPr indent="0" marL="0">
              <a:buNone/>
            </a:pPr>
            <a:r>
              <a:rPr lang="en-US" sz="1400" b="1" dirty="0">
                <a:solidFill>
                  <a:srgbClr val="2D2D2D"/>
                </a:solidFill>
                <a:latin typeface="Georgia" pitchFamily="34" charset="0"/>
                <a:ea typeface="Georgia" pitchFamily="34" charset="-122"/>
                <a:cs typeface="Georgia" pitchFamily="34" charset="-120"/>
              </a:rPr>
              <a:t>36 Bay View Docs</a:t>
            </a:r>
            <a:endParaRPr lang="en-US" sz="1400" dirty="0"/>
          </a:p>
        </p:txBody>
      </p:sp>
      <p:sp>
        <p:nvSpPr>
          <p:cNvPr id="35" name="Text 33"/>
          <p:cNvSpPr/>
          <p:nvPr/>
        </p:nvSpPr>
        <p:spPr>
          <a:xfrm>
            <a:off x="6400800" y="3447288"/>
            <a:ext cx="2194560" cy="457200"/>
          </a:xfrm>
          <a:prstGeom prst="rect">
            <a:avLst/>
          </a:prstGeom>
          <a:noFill/>
          <a:ln/>
        </p:spPr>
        <p:txBody>
          <a:bodyPr wrap="square" lIns="0" tIns="0" rIns="0" bIns="0" rtlCol="0" anchor="ctr"/>
          <a:lstStyle/>
          <a:p>
            <a:pPr indent="0" marL="0">
              <a:buNone/>
            </a:pPr>
            <a:r>
              <a:rPr lang="en-US" sz="950" dirty="0">
                <a:solidFill>
                  <a:srgbClr val="4A4A4A"/>
                </a:solidFill>
                <a:latin typeface="Arial" pitchFamily="34" charset="0"/>
                <a:ea typeface="Arial" pitchFamily="34" charset="-122"/>
                <a:cs typeface="Arial" pitchFamily="34" charset="-120"/>
              </a:rPr>
              <a:t>Technology documentation repository for a project</a:t>
            </a:r>
            <a:endParaRPr lang="en-US" sz="950" dirty="0"/>
          </a:p>
        </p:txBody>
      </p:sp>
      <p:sp>
        <p:nvSpPr>
          <p:cNvPr id="36" name="Shape 34"/>
          <p:cNvSpPr/>
          <p:nvPr/>
        </p:nvSpPr>
        <p:spPr>
          <a:xfrm>
            <a:off x="0" y="4709160"/>
            <a:ext cx="9144000" cy="434340"/>
          </a:xfrm>
          <a:prstGeom prst="rect">
            <a:avLst/>
          </a:prstGeom>
          <a:solidFill>
            <a:srgbClr val="2D2D2D"/>
          </a:solidFill>
          <a:ln/>
        </p:spPr>
      </p:sp>
      <p:sp>
        <p:nvSpPr>
          <p:cNvPr id="37" name="Shape 35"/>
          <p:cNvSpPr/>
          <p:nvPr/>
        </p:nvSpPr>
        <p:spPr>
          <a:xfrm>
            <a:off x="0" y="4709160"/>
            <a:ext cx="9144000" cy="18288"/>
          </a:xfrm>
          <a:prstGeom prst="rect">
            <a:avLst/>
          </a:prstGeom>
          <a:solidFill>
            <a:srgbClr val="D4A843"/>
          </a:solidFill>
          <a:ln/>
        </p:spPr>
      </p:sp>
      <p:sp>
        <p:nvSpPr>
          <p:cNvPr id="38" name="Text 36"/>
          <p:cNvSpPr/>
          <p:nvPr/>
        </p:nvSpPr>
        <p:spPr>
          <a:xfrm>
            <a:off x="457200" y="4709160"/>
            <a:ext cx="8229600" cy="434340"/>
          </a:xfrm>
          <a:prstGeom prst="rect">
            <a:avLst/>
          </a:prstGeom>
          <a:noFill/>
          <a:ln/>
        </p:spPr>
        <p:txBody>
          <a:bodyPr wrap="square" lIns="0" tIns="0" rIns="0" bIns="0" rtlCol="0" anchor="ctr"/>
          <a:lstStyle/>
          <a:p>
            <a:pPr algn="l" indent="0" marL="0">
              <a:buNone/>
            </a:pPr>
            <a:r>
              <a:rPr lang="en-US" sz="800" dirty="0">
                <a:solidFill>
                  <a:srgbClr val="9B9B9B"/>
                </a:solidFill>
                <a:latin typeface="Arial" pitchFamily="34" charset="0"/>
                <a:ea typeface="Arial" pitchFamily="34" charset="-122"/>
                <a:cs typeface="Arial" pitchFamily="34" charset="-120"/>
              </a:rPr>
              <a:t>Azione Unlimited  •  The Perspicacious Phoenix  •  Phoenix, AZ  •  April 2026</a:t>
            </a:r>
            <a:endParaRPr lang="en-US" sz="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141417"/>
        </a:solidFill>
      </p:bgPr>
    </p:bg>
    <p:spTree>
      <p:nvGrpSpPr>
        <p:cNvPr id="1" name=""/>
        <p:cNvGrpSpPr/>
        <p:nvPr/>
      </p:nvGrpSpPr>
      <p:grpSpPr>
        <a:xfrm>
          <a:off x="0" y="0"/>
          <a:ext cx="0" cy="0"/>
          <a:chOff x="0" y="0"/>
          <a:chExt cx="0" cy="0"/>
        </a:xfrm>
      </p:grpSpPr>
      <p:sp>
        <p:nvSpPr>
          <p:cNvPr id="2" name="Text 0"/>
          <p:cNvSpPr/>
          <p:nvPr/>
        </p:nvSpPr>
        <p:spPr>
          <a:xfrm>
            <a:off x="5943600" y="457200"/>
            <a:ext cx="3200400" cy="3200400"/>
          </a:xfrm>
          <a:prstGeom prst="rect">
            <a:avLst/>
          </a:prstGeom>
          <a:noFill/>
          <a:ln/>
        </p:spPr>
        <p:txBody>
          <a:bodyPr wrap="square" lIns="0" tIns="0" rIns="0" bIns="0" rtlCol="0" anchor="t"/>
          <a:lstStyle/>
          <a:p>
            <a:pPr algn="r" indent="0" marL="0">
              <a:buNone/>
            </a:pPr>
            <a:r>
              <a:rPr lang="en-US" sz="12000" b="1" dirty="0">
                <a:solidFill>
                  <a:srgbClr val="2D2D2D"/>
                </a:solidFill>
                <a:latin typeface="Arial" pitchFamily="34" charset="0"/>
                <a:ea typeface="Arial" pitchFamily="34" charset="-122"/>
                <a:cs typeface="Arial" pitchFamily="34" charset="-120"/>
              </a:rPr>
              <a:t>04</a:t>
            </a:r>
            <a:endParaRPr lang="en-US" sz="12000" dirty="0"/>
          </a:p>
        </p:txBody>
      </p:sp>
      <p:sp>
        <p:nvSpPr>
          <p:cNvPr id="3" name="Shape 1"/>
          <p:cNvSpPr/>
          <p:nvPr/>
        </p:nvSpPr>
        <p:spPr>
          <a:xfrm>
            <a:off x="0" y="0"/>
            <a:ext cx="73152" cy="5143500"/>
          </a:xfrm>
          <a:prstGeom prst="rect">
            <a:avLst/>
          </a:prstGeom>
          <a:solidFill>
            <a:srgbClr val="D4A843"/>
          </a:solidFill>
          <a:ln/>
        </p:spPr>
      </p:sp>
      <p:sp>
        <p:nvSpPr>
          <p:cNvPr id="4" name="Text 2"/>
          <p:cNvSpPr/>
          <p:nvPr/>
        </p:nvSpPr>
        <p:spPr>
          <a:xfrm>
            <a:off x="640080" y="1371600"/>
            <a:ext cx="5486400" cy="365760"/>
          </a:xfrm>
          <a:prstGeom prst="rect">
            <a:avLst/>
          </a:prstGeom>
          <a:noFill/>
          <a:ln/>
        </p:spPr>
        <p:txBody>
          <a:bodyPr wrap="square" lIns="0" tIns="0" rIns="0" bIns="0" rtlCol="0" anchor="ctr"/>
          <a:lstStyle/>
          <a:p>
            <a:pPr indent="0" marL="0">
              <a:buNone/>
            </a:pPr>
            <a:r>
              <a:rPr lang="en-US" sz="1300" b="1" spc="500" kern="0" dirty="0">
                <a:solidFill>
                  <a:srgbClr val="D4A843"/>
                </a:solidFill>
                <a:latin typeface="Arial" pitchFamily="34" charset="0"/>
                <a:ea typeface="Arial" pitchFamily="34" charset="-122"/>
                <a:cs typeface="Arial" pitchFamily="34" charset="-120"/>
              </a:rPr>
              <a:t>SECTION 04</a:t>
            </a:r>
            <a:endParaRPr lang="en-US" sz="1300" dirty="0"/>
          </a:p>
        </p:txBody>
      </p:sp>
      <p:sp>
        <p:nvSpPr>
          <p:cNvPr id="5" name="Text 3"/>
          <p:cNvSpPr/>
          <p:nvPr/>
        </p:nvSpPr>
        <p:spPr>
          <a:xfrm>
            <a:off x="640080" y="1828800"/>
            <a:ext cx="6400800" cy="914400"/>
          </a:xfrm>
          <a:prstGeom prst="rect">
            <a:avLst/>
          </a:prstGeom>
          <a:noFill/>
          <a:ln/>
        </p:spPr>
        <p:txBody>
          <a:bodyPr wrap="square" lIns="0" tIns="0" rIns="0" bIns="0" rtlCol="0" anchor="ctr"/>
          <a:lstStyle/>
          <a:p>
            <a:pPr indent="0" marL="0">
              <a:buNone/>
            </a:pPr>
            <a:r>
              <a:rPr lang="en-US" sz="4000" b="1" dirty="0">
                <a:solidFill>
                  <a:srgbClr val="FFFFFF"/>
                </a:solidFill>
                <a:latin typeface="Georgia" pitchFamily="34" charset="0"/>
                <a:ea typeface="Georgia" pitchFamily="34" charset="-122"/>
                <a:cs typeface="Georgia" pitchFamily="34" charset="-120"/>
              </a:rPr>
              <a:t>The Advanced Toolkit</a:t>
            </a:r>
            <a:endParaRPr lang="en-US" sz="4000" dirty="0"/>
          </a:p>
        </p:txBody>
      </p:sp>
      <p:sp>
        <p:nvSpPr>
          <p:cNvPr id="6" name="Text 4"/>
          <p:cNvSpPr/>
          <p:nvPr/>
        </p:nvSpPr>
        <p:spPr>
          <a:xfrm>
            <a:off x="640080" y="2834640"/>
            <a:ext cx="5486400" cy="457200"/>
          </a:xfrm>
          <a:prstGeom prst="rect">
            <a:avLst/>
          </a:prstGeom>
          <a:noFill/>
          <a:ln/>
        </p:spPr>
        <p:txBody>
          <a:bodyPr wrap="square" lIns="0" tIns="0" rIns="0" bIns="0" rtlCol="0" anchor="ctr"/>
          <a:lstStyle/>
          <a:p>
            <a:pPr indent="0" marL="0">
              <a:buNone/>
            </a:pPr>
            <a:r>
              <a:rPr lang="en-US" sz="1500" dirty="0">
                <a:solidFill>
                  <a:srgbClr val="9B9B9B"/>
                </a:solidFill>
                <a:latin typeface="Arial" pitchFamily="34" charset="0"/>
                <a:ea typeface="Arial" pitchFamily="34" charset="-122"/>
                <a:cs typeface="Arial" pitchFamily="34" charset="-120"/>
              </a:rPr>
              <a:t>For when you're ready to go deeper</a:t>
            </a:r>
            <a:endParaRPr lang="en-US" sz="1500" dirty="0"/>
          </a:p>
        </p:txBody>
      </p:sp>
      <p:sp>
        <p:nvSpPr>
          <p:cNvPr id="7" name="Shape 5"/>
          <p:cNvSpPr/>
          <p:nvPr/>
        </p:nvSpPr>
        <p:spPr>
          <a:xfrm>
            <a:off x="640080" y="3474720"/>
            <a:ext cx="2286000" cy="0"/>
          </a:xfrm>
          <a:prstGeom prst="line">
            <a:avLst/>
          </a:prstGeom>
          <a:noFill/>
          <a:ln w="31750">
            <a:solidFill>
              <a:srgbClr val="D4A843"/>
            </a:solidFill>
            <a:prstDash val="solid"/>
          </a:ln>
        </p:spPr>
      </p:sp>
      <p:sp>
        <p:nvSpPr>
          <p:cNvPr id="8" name="Shape 6"/>
          <p:cNvSpPr/>
          <p:nvPr/>
        </p:nvSpPr>
        <p:spPr>
          <a:xfrm rot="-1500000">
            <a:off x="7772400" y="4114800"/>
            <a:ext cx="1828800" cy="27432"/>
          </a:xfrm>
          <a:prstGeom prst="rect">
            <a:avLst/>
          </a:prstGeom>
          <a:solidFill>
            <a:srgbClr val="D4A843"/>
          </a:solidFill>
          <a:ln/>
        </p:spPr>
      </p:sp>
      <p:pic>
        <p:nvPicPr>
          <p:cNvPr id="9" name="Image 0" descr="preencoded.png">    </p:cNvPr>
          <p:cNvPicPr>
            <a:picLocks noChangeAspect="1"/>
          </p:cNvPicPr>
          <p:nvPr/>
        </p:nvPicPr>
        <p:blipFill>
          <a:blip r:embed="rId1">
            <a:alphaModFix amt="12000"/>
          </a:blip>
          <a:stretch>
            <a:fillRect/>
          </a:stretch>
        </p:blipFill>
        <p:spPr>
          <a:xfrm>
            <a:off x="7589520" y="1371600"/>
            <a:ext cx="731520" cy="73152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141417"/>
        </a:solidFill>
      </p:bgPr>
    </p:bg>
    <p:spTree>
      <p:nvGrpSpPr>
        <p:cNvPr id="1" name=""/>
        <p:cNvGrpSpPr/>
        <p:nvPr/>
      </p:nvGrpSpPr>
      <p:grpSpPr>
        <a:xfrm>
          <a:off x="0" y="0"/>
          <a:ext cx="0" cy="0"/>
          <a:chOff x="0" y="0"/>
          <a:chExt cx="0" cy="0"/>
        </a:xfrm>
      </p:grpSpPr>
      <p:sp>
        <p:nvSpPr>
          <p:cNvPr id="2" name="Shape 0"/>
          <p:cNvSpPr/>
          <p:nvPr/>
        </p:nvSpPr>
        <p:spPr>
          <a:xfrm>
            <a:off x="8412480" y="0"/>
            <a:ext cx="731520" cy="5143500"/>
          </a:xfrm>
          <a:prstGeom prst="rect">
            <a:avLst/>
          </a:prstGeom>
          <a:solidFill>
            <a:srgbClr val="1E1E22"/>
          </a:solidFill>
          <a:ln/>
        </p:spPr>
      </p:sp>
      <p:sp>
        <p:nvSpPr>
          <p:cNvPr id="3" name="Text 1"/>
          <p:cNvSpPr/>
          <p:nvPr/>
        </p:nvSpPr>
        <p:spPr>
          <a:xfrm>
            <a:off x="640080" y="182880"/>
            <a:ext cx="7315200" cy="457200"/>
          </a:xfrm>
          <a:prstGeom prst="rect">
            <a:avLst/>
          </a:prstGeom>
          <a:noFill/>
          <a:ln/>
        </p:spPr>
        <p:txBody>
          <a:bodyPr wrap="square" lIns="0" tIns="0" rIns="0" bIns="0" rtlCol="0" anchor="ctr"/>
          <a:lstStyle/>
          <a:p>
            <a:pPr indent="0" marL="0">
              <a:buNone/>
            </a:pPr>
            <a:r>
              <a:rPr lang="en-US" sz="2800" b="1" dirty="0">
                <a:solidFill>
                  <a:srgbClr val="FFFFFF"/>
                </a:solidFill>
                <a:latin typeface="Georgia" pitchFamily="34" charset="0"/>
                <a:ea typeface="Georgia" pitchFamily="34" charset="-122"/>
                <a:cs typeface="Georgia" pitchFamily="34" charset="-120"/>
              </a:rPr>
              <a:t>Claude Cowork &amp;</a:t>
            </a:r>
            <a:endParaRPr lang="en-US" sz="2800" dirty="0"/>
          </a:p>
        </p:txBody>
      </p:sp>
      <p:sp>
        <p:nvSpPr>
          <p:cNvPr id="4" name="Text 2"/>
          <p:cNvSpPr/>
          <p:nvPr/>
        </p:nvSpPr>
        <p:spPr>
          <a:xfrm>
            <a:off x="640080" y="594360"/>
            <a:ext cx="7315200" cy="411480"/>
          </a:xfrm>
          <a:prstGeom prst="rect">
            <a:avLst/>
          </a:prstGeom>
          <a:noFill/>
          <a:ln/>
        </p:spPr>
        <p:txBody>
          <a:bodyPr wrap="square" lIns="0" tIns="0" rIns="0" bIns="0" rtlCol="0" anchor="ctr"/>
          <a:lstStyle/>
          <a:p>
            <a:pPr indent="0" marL="0">
              <a:buNone/>
            </a:pPr>
            <a:r>
              <a:rPr lang="en-US" sz="2400" dirty="0">
                <a:solidFill>
                  <a:srgbClr val="D4A843"/>
                </a:solidFill>
                <a:latin typeface="Georgia" pitchFamily="34" charset="0"/>
                <a:ea typeface="Georgia" pitchFamily="34" charset="-122"/>
                <a:cs typeface="Georgia" pitchFamily="34" charset="-120"/>
              </a:rPr>
              <a:t>Advanced Workflows</a:t>
            </a:r>
            <a:endParaRPr lang="en-US" sz="2400" dirty="0"/>
          </a:p>
        </p:txBody>
      </p:sp>
      <p:sp>
        <p:nvSpPr>
          <p:cNvPr id="5" name="Shape 3"/>
          <p:cNvSpPr/>
          <p:nvPr/>
        </p:nvSpPr>
        <p:spPr>
          <a:xfrm>
            <a:off x="640080" y="1051560"/>
            <a:ext cx="1828800" cy="0"/>
          </a:xfrm>
          <a:prstGeom prst="line">
            <a:avLst/>
          </a:prstGeom>
          <a:noFill/>
          <a:ln w="31750">
            <a:solidFill>
              <a:srgbClr val="D4A843"/>
            </a:solidFill>
            <a:prstDash val="solid"/>
          </a:ln>
        </p:spPr>
      </p:sp>
      <p:sp>
        <p:nvSpPr>
          <p:cNvPr id="6" name="Shape 4"/>
          <p:cNvSpPr/>
          <p:nvPr/>
        </p:nvSpPr>
        <p:spPr>
          <a:xfrm>
            <a:off x="457200" y="1371600"/>
            <a:ext cx="2423160" cy="2926080"/>
          </a:xfrm>
          <a:prstGeom prst="rect">
            <a:avLst/>
          </a:prstGeom>
          <a:solidFill>
            <a:srgbClr val="2D2D2D"/>
          </a:solidFill>
          <a:ln/>
          <a:effectLst>
            <a:outerShdw sx="100000" sy="100000" kx="0" ky="0" algn="bl" rotWithShape="0" blurRad="101600" dist="25400" dir="8100000">
              <a:srgbClr val="000000">
                <a:alpha val="18000"/>
              </a:srgbClr>
            </a:outerShdw>
          </a:effectLst>
        </p:spPr>
      </p:sp>
      <p:sp>
        <p:nvSpPr>
          <p:cNvPr id="7" name="Shape 5"/>
          <p:cNvSpPr/>
          <p:nvPr/>
        </p:nvSpPr>
        <p:spPr>
          <a:xfrm>
            <a:off x="457200" y="1371600"/>
            <a:ext cx="2423160" cy="36576"/>
          </a:xfrm>
          <a:prstGeom prst="rect">
            <a:avLst/>
          </a:prstGeom>
          <a:solidFill>
            <a:srgbClr val="0D9488"/>
          </a:solidFill>
          <a:ln/>
        </p:spPr>
      </p:sp>
      <p:pic>
        <p:nvPicPr>
          <p:cNvPr id="8" name="Image 0" descr="preencoded.png">    </p:cNvPr>
          <p:cNvPicPr>
            <a:picLocks noChangeAspect="1"/>
          </p:cNvPicPr>
          <p:nvPr/>
        </p:nvPicPr>
        <p:blipFill>
          <a:blip r:embed="rId1"/>
          <a:stretch>
            <a:fillRect/>
          </a:stretch>
        </p:blipFill>
        <p:spPr>
          <a:xfrm>
            <a:off x="594360" y="1600200"/>
            <a:ext cx="320040" cy="320040"/>
          </a:xfrm>
          <a:prstGeom prst="rect">
            <a:avLst/>
          </a:prstGeom>
        </p:spPr>
      </p:pic>
      <p:sp>
        <p:nvSpPr>
          <p:cNvPr id="9" name="Text 6"/>
          <p:cNvSpPr/>
          <p:nvPr/>
        </p:nvSpPr>
        <p:spPr>
          <a:xfrm>
            <a:off x="594360" y="1965960"/>
            <a:ext cx="2148840" cy="457200"/>
          </a:xfrm>
          <a:prstGeom prst="rect">
            <a:avLst/>
          </a:prstGeom>
          <a:noFill/>
          <a:ln/>
        </p:spPr>
        <p:txBody>
          <a:bodyPr wrap="square" lIns="0" tIns="0" rIns="0" bIns="0" rtlCol="0" anchor="ctr"/>
          <a:lstStyle/>
          <a:p>
            <a:pPr indent="0" marL="0">
              <a:buNone/>
            </a:pPr>
            <a:r>
              <a:rPr lang="en-US" sz="1500" b="1" dirty="0">
                <a:solidFill>
                  <a:srgbClr val="FFFFFF"/>
                </a:solidFill>
                <a:latin typeface="Georgia" pitchFamily="34" charset="0"/>
                <a:ea typeface="Georgia" pitchFamily="34" charset="-122"/>
                <a:cs typeface="Georgia" pitchFamily="34" charset="-120"/>
              </a:rPr>
              <a:t>Claude Cowork</a:t>
            </a:r>
            <a:endParaRPr lang="en-US" sz="1500" dirty="0"/>
          </a:p>
        </p:txBody>
      </p:sp>
      <p:sp>
        <p:nvSpPr>
          <p:cNvPr id="10" name="Text 7"/>
          <p:cNvSpPr/>
          <p:nvPr/>
        </p:nvSpPr>
        <p:spPr>
          <a:xfrm>
            <a:off x="594360" y="2468880"/>
            <a:ext cx="2148840" cy="1005840"/>
          </a:xfrm>
          <a:prstGeom prst="rect">
            <a:avLst/>
          </a:prstGeom>
          <a:noFill/>
          <a:ln/>
        </p:spPr>
        <p:txBody>
          <a:bodyPr wrap="square" lIns="0" tIns="0" rIns="0" bIns="0" rtlCol="0" anchor="ctr"/>
          <a:lstStyle/>
          <a:p>
            <a:pPr indent="0" marL="0">
              <a:buNone/>
            </a:pPr>
            <a:r>
              <a:rPr lang="en-US" sz="1000" dirty="0">
                <a:solidFill>
                  <a:srgbClr val="E8E8E8"/>
                </a:solidFill>
                <a:latin typeface="Arial" pitchFamily="34" charset="0"/>
                <a:ea typeface="Arial" pitchFamily="34" charset="-122"/>
                <a:cs typeface="Arial" pitchFamily="34" charset="-120"/>
              </a:rPr>
              <a:t>AI agent on your desktop. Browse the web, create files, manage email, build presentations — by telling it what you need.</a:t>
            </a:r>
            <a:endParaRPr lang="en-US" sz="1000" dirty="0"/>
          </a:p>
        </p:txBody>
      </p:sp>
      <p:sp>
        <p:nvSpPr>
          <p:cNvPr id="11" name="Text 8"/>
          <p:cNvSpPr/>
          <p:nvPr/>
        </p:nvSpPr>
        <p:spPr>
          <a:xfrm>
            <a:off x="594360" y="3520440"/>
            <a:ext cx="2148840" cy="457200"/>
          </a:xfrm>
          <a:prstGeom prst="rect">
            <a:avLst/>
          </a:prstGeom>
          <a:noFill/>
          <a:ln/>
        </p:spPr>
        <p:txBody>
          <a:bodyPr wrap="square" lIns="0" tIns="0" rIns="0" bIns="0" rtlCol="0" anchor="ctr"/>
          <a:lstStyle/>
          <a:p>
            <a:pPr indent="0" marL="0">
              <a:buNone/>
            </a:pPr>
            <a:r>
              <a:rPr lang="en-US" sz="950" b="1" i="1" dirty="0">
                <a:solidFill>
                  <a:srgbClr val="0D9488"/>
                </a:solidFill>
                <a:latin typeface="Arial" pitchFamily="34" charset="0"/>
                <a:ea typeface="Arial" pitchFamily="34" charset="-122"/>
                <a:cs typeface="Arial" pitchFamily="34" charset="-120"/>
              </a:rPr>
              <a:t>THIS PRESENTATION was built with Claude Cowork.</a:t>
            </a:r>
            <a:endParaRPr lang="en-US" sz="950" dirty="0"/>
          </a:p>
        </p:txBody>
      </p:sp>
      <p:sp>
        <p:nvSpPr>
          <p:cNvPr id="12" name="Shape 9"/>
          <p:cNvSpPr/>
          <p:nvPr/>
        </p:nvSpPr>
        <p:spPr>
          <a:xfrm>
            <a:off x="3154680" y="1371600"/>
            <a:ext cx="2423160" cy="2926080"/>
          </a:xfrm>
          <a:prstGeom prst="rect">
            <a:avLst/>
          </a:prstGeom>
          <a:solidFill>
            <a:srgbClr val="2D2D2D"/>
          </a:solidFill>
          <a:ln/>
          <a:effectLst>
            <a:outerShdw sx="100000" sy="100000" kx="0" ky="0" algn="bl" rotWithShape="0" blurRad="101600" dist="25400" dir="8100000">
              <a:srgbClr val="000000">
                <a:alpha val="18000"/>
              </a:srgbClr>
            </a:outerShdw>
          </a:effectLst>
        </p:spPr>
      </p:sp>
      <p:sp>
        <p:nvSpPr>
          <p:cNvPr id="13" name="Shape 10"/>
          <p:cNvSpPr/>
          <p:nvPr/>
        </p:nvSpPr>
        <p:spPr>
          <a:xfrm>
            <a:off x="3154680" y="1371600"/>
            <a:ext cx="2423160" cy="36576"/>
          </a:xfrm>
          <a:prstGeom prst="rect">
            <a:avLst/>
          </a:prstGeom>
          <a:solidFill>
            <a:srgbClr val="7C3AED"/>
          </a:solidFill>
          <a:ln/>
        </p:spPr>
      </p:sp>
      <p:pic>
        <p:nvPicPr>
          <p:cNvPr id="14" name="Image 1" descr="preencoded.png">    </p:cNvPr>
          <p:cNvPicPr>
            <a:picLocks noChangeAspect="1"/>
          </p:cNvPicPr>
          <p:nvPr/>
        </p:nvPicPr>
        <p:blipFill>
          <a:blip r:embed="rId2"/>
          <a:stretch>
            <a:fillRect/>
          </a:stretch>
        </p:blipFill>
        <p:spPr>
          <a:xfrm>
            <a:off x="3291840" y="1600200"/>
            <a:ext cx="320040" cy="320040"/>
          </a:xfrm>
          <a:prstGeom prst="rect">
            <a:avLst/>
          </a:prstGeom>
        </p:spPr>
      </p:pic>
      <p:sp>
        <p:nvSpPr>
          <p:cNvPr id="15" name="Text 11"/>
          <p:cNvSpPr/>
          <p:nvPr/>
        </p:nvSpPr>
        <p:spPr>
          <a:xfrm>
            <a:off x="3291840" y="1965960"/>
            <a:ext cx="2148840" cy="457200"/>
          </a:xfrm>
          <a:prstGeom prst="rect">
            <a:avLst/>
          </a:prstGeom>
          <a:noFill/>
          <a:ln/>
        </p:spPr>
        <p:txBody>
          <a:bodyPr wrap="square" lIns="0" tIns="0" rIns="0" bIns="0" rtlCol="0" anchor="ctr"/>
          <a:lstStyle/>
          <a:p>
            <a:pPr indent="0" marL="0">
              <a:buNone/>
            </a:pPr>
            <a:r>
              <a:rPr lang="en-US" sz="1500" b="1" dirty="0">
                <a:solidFill>
                  <a:srgbClr val="FFFFFF"/>
                </a:solidFill>
                <a:latin typeface="Georgia" pitchFamily="34" charset="0"/>
                <a:ea typeface="Georgia" pitchFamily="34" charset="-122"/>
                <a:cs typeface="Georgia" pitchFamily="34" charset="-120"/>
              </a:rPr>
              <a:t>GitHub &amp;</a:t>
            </a:r>
            <a:endParaRPr lang="en-US" sz="1500" dirty="0"/>
          </a:p>
          <a:p>
            <a:pPr indent="0" marL="0">
              <a:buNone/>
            </a:pPr>
            <a:r>
              <a:rPr lang="en-US" sz="1500" b="1" dirty="0">
                <a:solidFill>
                  <a:srgbClr val="FFFFFF"/>
                </a:solidFill>
                <a:latin typeface="Georgia" pitchFamily="34" charset="0"/>
                <a:ea typeface="Georgia" pitchFamily="34" charset="-122"/>
                <a:cs typeface="Georgia" pitchFamily="34" charset="-120"/>
              </a:rPr>
              <a:t>Repositories</a:t>
            </a:r>
            <a:endParaRPr lang="en-US" sz="1500" dirty="0"/>
          </a:p>
        </p:txBody>
      </p:sp>
      <p:sp>
        <p:nvSpPr>
          <p:cNvPr id="16" name="Text 12"/>
          <p:cNvSpPr/>
          <p:nvPr/>
        </p:nvSpPr>
        <p:spPr>
          <a:xfrm>
            <a:off x="3291840" y="2468880"/>
            <a:ext cx="2148840" cy="1005840"/>
          </a:xfrm>
          <a:prstGeom prst="rect">
            <a:avLst/>
          </a:prstGeom>
          <a:noFill/>
          <a:ln/>
        </p:spPr>
        <p:txBody>
          <a:bodyPr wrap="square" lIns="0" tIns="0" rIns="0" bIns="0" rtlCol="0" anchor="ctr"/>
          <a:lstStyle/>
          <a:p>
            <a:pPr indent="0" marL="0">
              <a:buNone/>
            </a:pPr>
            <a:r>
              <a:rPr lang="en-US" sz="1000" dirty="0">
                <a:solidFill>
                  <a:srgbClr val="E8E8E8"/>
                </a:solidFill>
                <a:latin typeface="Arial" pitchFamily="34" charset="0"/>
                <a:ea typeface="Arial" pitchFamily="34" charset="-122"/>
                <a:cs typeface="Arial" pitchFamily="34" charset="-120"/>
              </a:rPr>
              <a:t>Store your tools in version-controlled repos. AI connects to GitHub to build, update, and deploy apps automatically.</a:t>
            </a:r>
            <a:endParaRPr lang="en-US" sz="1000" dirty="0"/>
          </a:p>
        </p:txBody>
      </p:sp>
      <p:sp>
        <p:nvSpPr>
          <p:cNvPr id="17" name="Text 13"/>
          <p:cNvSpPr/>
          <p:nvPr/>
        </p:nvSpPr>
        <p:spPr>
          <a:xfrm>
            <a:off x="3291840" y="3520440"/>
            <a:ext cx="2148840" cy="457200"/>
          </a:xfrm>
          <a:prstGeom prst="rect">
            <a:avLst/>
          </a:prstGeom>
          <a:noFill/>
          <a:ln/>
        </p:spPr>
        <p:txBody>
          <a:bodyPr wrap="square" lIns="0" tIns="0" rIns="0" bIns="0" rtlCol="0" anchor="ctr"/>
          <a:lstStyle/>
          <a:p>
            <a:pPr indent="0" marL="0">
              <a:buNone/>
            </a:pPr>
            <a:r>
              <a:rPr lang="en-US" sz="950" b="1" i="1" dirty="0">
                <a:solidFill>
                  <a:srgbClr val="7C3AED"/>
                </a:solidFill>
                <a:latin typeface="Arial" pitchFamily="34" charset="0"/>
                <a:ea typeface="Arial" pitchFamily="34" charset="-122"/>
                <a:cs typeface="Arial" pitchFamily="34" charset="-120"/>
              </a:rPr>
              <a:t>A filing system for your AI-built apps.</a:t>
            </a:r>
            <a:endParaRPr lang="en-US" sz="950" dirty="0"/>
          </a:p>
        </p:txBody>
      </p:sp>
      <p:sp>
        <p:nvSpPr>
          <p:cNvPr id="18" name="Shape 14"/>
          <p:cNvSpPr/>
          <p:nvPr/>
        </p:nvSpPr>
        <p:spPr>
          <a:xfrm>
            <a:off x="5852160" y="1371600"/>
            <a:ext cx="2423160" cy="2926080"/>
          </a:xfrm>
          <a:prstGeom prst="rect">
            <a:avLst/>
          </a:prstGeom>
          <a:solidFill>
            <a:srgbClr val="2D2D2D"/>
          </a:solidFill>
          <a:ln/>
          <a:effectLst>
            <a:outerShdw sx="100000" sy="100000" kx="0" ky="0" algn="bl" rotWithShape="0" blurRad="101600" dist="25400" dir="8100000">
              <a:srgbClr val="000000">
                <a:alpha val="18000"/>
              </a:srgbClr>
            </a:outerShdw>
          </a:effectLst>
        </p:spPr>
      </p:sp>
      <p:sp>
        <p:nvSpPr>
          <p:cNvPr id="19" name="Shape 15"/>
          <p:cNvSpPr/>
          <p:nvPr/>
        </p:nvSpPr>
        <p:spPr>
          <a:xfrm>
            <a:off x="5852160" y="1371600"/>
            <a:ext cx="2423160" cy="36576"/>
          </a:xfrm>
          <a:prstGeom prst="rect">
            <a:avLst/>
          </a:prstGeom>
          <a:solidFill>
            <a:srgbClr val="D97706"/>
          </a:solidFill>
          <a:ln/>
        </p:spPr>
      </p:sp>
      <p:pic>
        <p:nvPicPr>
          <p:cNvPr id="20" name="Image 2" descr="preencoded.png">    </p:cNvPr>
          <p:cNvPicPr>
            <a:picLocks noChangeAspect="1"/>
          </p:cNvPicPr>
          <p:nvPr/>
        </p:nvPicPr>
        <p:blipFill>
          <a:blip r:embed="rId3"/>
          <a:stretch>
            <a:fillRect/>
          </a:stretch>
        </p:blipFill>
        <p:spPr>
          <a:xfrm>
            <a:off x="5989320" y="1600200"/>
            <a:ext cx="320040" cy="320040"/>
          </a:xfrm>
          <a:prstGeom prst="rect">
            <a:avLst/>
          </a:prstGeom>
        </p:spPr>
      </p:pic>
      <p:sp>
        <p:nvSpPr>
          <p:cNvPr id="21" name="Text 16"/>
          <p:cNvSpPr/>
          <p:nvPr/>
        </p:nvSpPr>
        <p:spPr>
          <a:xfrm>
            <a:off x="5989320" y="1965960"/>
            <a:ext cx="2148840" cy="457200"/>
          </a:xfrm>
          <a:prstGeom prst="rect">
            <a:avLst/>
          </a:prstGeom>
          <a:noFill/>
          <a:ln/>
        </p:spPr>
        <p:txBody>
          <a:bodyPr wrap="square" lIns="0" tIns="0" rIns="0" bIns="0" rtlCol="0" anchor="ctr"/>
          <a:lstStyle/>
          <a:p>
            <a:pPr indent="0" marL="0">
              <a:buNone/>
            </a:pPr>
            <a:r>
              <a:rPr lang="en-US" sz="1500" b="1" dirty="0">
                <a:solidFill>
                  <a:srgbClr val="FFFFFF"/>
                </a:solidFill>
                <a:latin typeface="Georgia" pitchFamily="34" charset="0"/>
                <a:ea typeface="Georgia" pitchFamily="34" charset="-122"/>
                <a:cs typeface="Georgia" pitchFamily="34" charset="-120"/>
              </a:rPr>
              <a:t>APIs &amp;</a:t>
            </a:r>
            <a:endParaRPr lang="en-US" sz="1500" dirty="0"/>
          </a:p>
          <a:p>
            <a:pPr indent="0" marL="0">
              <a:buNone/>
            </a:pPr>
            <a:r>
              <a:rPr lang="en-US" sz="1500" b="1" dirty="0">
                <a:solidFill>
                  <a:srgbClr val="FFFFFF"/>
                </a:solidFill>
                <a:latin typeface="Georgia" pitchFamily="34" charset="0"/>
                <a:ea typeface="Georgia" pitchFamily="34" charset="-122"/>
                <a:cs typeface="Georgia" pitchFamily="34" charset="-120"/>
              </a:rPr>
              <a:t>Integrations</a:t>
            </a:r>
            <a:endParaRPr lang="en-US" sz="1500" dirty="0"/>
          </a:p>
        </p:txBody>
      </p:sp>
      <p:sp>
        <p:nvSpPr>
          <p:cNvPr id="22" name="Text 17"/>
          <p:cNvSpPr/>
          <p:nvPr/>
        </p:nvSpPr>
        <p:spPr>
          <a:xfrm>
            <a:off x="5989320" y="2468880"/>
            <a:ext cx="2148840" cy="1005840"/>
          </a:xfrm>
          <a:prstGeom prst="rect">
            <a:avLst/>
          </a:prstGeom>
          <a:noFill/>
          <a:ln/>
        </p:spPr>
        <p:txBody>
          <a:bodyPr wrap="square" lIns="0" tIns="0" rIns="0" bIns="0" rtlCol="0" anchor="ctr"/>
          <a:lstStyle/>
          <a:p>
            <a:pPr indent="0" marL="0">
              <a:buNone/>
            </a:pPr>
            <a:r>
              <a:rPr lang="en-US" sz="1000" dirty="0">
                <a:solidFill>
                  <a:srgbClr val="E8E8E8"/>
                </a:solidFill>
                <a:latin typeface="Arial" pitchFamily="34" charset="0"/>
                <a:ea typeface="Arial" pitchFamily="34" charset="-122"/>
                <a:cs typeface="Arial" pitchFamily="34" charset="-120"/>
              </a:rPr>
              <a:t>Connect AI to CRM, email, project management. Create automated workflows that run without you.</a:t>
            </a:r>
            <a:endParaRPr lang="en-US" sz="1000" dirty="0"/>
          </a:p>
        </p:txBody>
      </p:sp>
      <p:sp>
        <p:nvSpPr>
          <p:cNvPr id="23" name="Text 18"/>
          <p:cNvSpPr/>
          <p:nvPr/>
        </p:nvSpPr>
        <p:spPr>
          <a:xfrm>
            <a:off x="5989320" y="3520440"/>
            <a:ext cx="2148840" cy="457200"/>
          </a:xfrm>
          <a:prstGeom prst="rect">
            <a:avLst/>
          </a:prstGeom>
          <a:noFill/>
          <a:ln/>
        </p:spPr>
        <p:txBody>
          <a:bodyPr wrap="square" lIns="0" tIns="0" rIns="0" bIns="0" rtlCol="0" anchor="ctr"/>
          <a:lstStyle/>
          <a:p>
            <a:pPr indent="0" marL="0">
              <a:buNone/>
            </a:pPr>
            <a:r>
              <a:rPr lang="en-US" sz="950" b="1" i="1" dirty="0">
                <a:solidFill>
                  <a:srgbClr val="D97706"/>
                </a:solidFill>
                <a:latin typeface="Arial" pitchFamily="34" charset="0"/>
                <a:ea typeface="Arial" pitchFamily="34" charset="-122"/>
                <a:cs typeface="Arial" pitchFamily="34" charset="-120"/>
              </a:rPr>
              <a:t>The tools you build can talk to each other.</a:t>
            </a:r>
            <a:endParaRPr lang="en-US" sz="950" dirty="0"/>
          </a:p>
        </p:txBody>
      </p:sp>
      <p:sp>
        <p:nvSpPr>
          <p:cNvPr id="24" name="Shape 19"/>
          <p:cNvSpPr/>
          <p:nvPr/>
        </p:nvSpPr>
        <p:spPr>
          <a:xfrm>
            <a:off x="0" y="4709160"/>
            <a:ext cx="9144000" cy="434340"/>
          </a:xfrm>
          <a:prstGeom prst="rect">
            <a:avLst/>
          </a:prstGeom>
          <a:solidFill>
            <a:srgbClr val="2D2D2D"/>
          </a:solidFill>
          <a:ln/>
        </p:spPr>
      </p:sp>
      <p:sp>
        <p:nvSpPr>
          <p:cNvPr id="25" name="Shape 20"/>
          <p:cNvSpPr/>
          <p:nvPr/>
        </p:nvSpPr>
        <p:spPr>
          <a:xfrm>
            <a:off x="0" y="4709160"/>
            <a:ext cx="9144000" cy="18288"/>
          </a:xfrm>
          <a:prstGeom prst="rect">
            <a:avLst/>
          </a:prstGeom>
          <a:solidFill>
            <a:srgbClr val="D4A843"/>
          </a:solidFill>
          <a:ln/>
        </p:spPr>
      </p:sp>
      <p:sp>
        <p:nvSpPr>
          <p:cNvPr id="26" name="Text 21"/>
          <p:cNvSpPr/>
          <p:nvPr/>
        </p:nvSpPr>
        <p:spPr>
          <a:xfrm>
            <a:off x="457200" y="4709160"/>
            <a:ext cx="8229600" cy="434340"/>
          </a:xfrm>
          <a:prstGeom prst="rect">
            <a:avLst/>
          </a:prstGeom>
          <a:noFill/>
          <a:ln/>
        </p:spPr>
        <p:txBody>
          <a:bodyPr wrap="square" lIns="0" tIns="0" rIns="0" bIns="0" rtlCol="0" anchor="ctr"/>
          <a:lstStyle/>
          <a:p>
            <a:pPr algn="l" indent="0" marL="0">
              <a:buNone/>
            </a:pPr>
            <a:r>
              <a:rPr lang="en-US" sz="800" dirty="0">
                <a:solidFill>
                  <a:srgbClr val="9B9B9B"/>
                </a:solidFill>
                <a:latin typeface="Arial" pitchFamily="34" charset="0"/>
                <a:ea typeface="Arial" pitchFamily="34" charset="-122"/>
                <a:cs typeface="Arial" pitchFamily="34" charset="-120"/>
              </a:rPr>
              <a:t>Azione Unlimited  •  The Perspicacious Phoenix  •  Phoenix, AZ  •  April 2026</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AFAF8"/>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D4A843"/>
          </a:solidFill>
          <a:ln/>
        </p:spPr>
      </p:sp>
      <p:sp>
        <p:nvSpPr>
          <p:cNvPr id="3" name="Text 1"/>
          <p:cNvSpPr/>
          <p:nvPr/>
        </p:nvSpPr>
        <p:spPr>
          <a:xfrm>
            <a:off x="640080" y="182880"/>
            <a:ext cx="4572000" cy="411480"/>
          </a:xfrm>
          <a:prstGeom prst="rect">
            <a:avLst/>
          </a:prstGeom>
          <a:noFill/>
          <a:ln/>
        </p:spPr>
        <p:txBody>
          <a:bodyPr wrap="square" lIns="0" tIns="0" rIns="0" bIns="0" rtlCol="0" anchor="ctr"/>
          <a:lstStyle/>
          <a:p>
            <a:pPr indent="0" marL="0">
              <a:buNone/>
            </a:pPr>
            <a:r>
              <a:rPr lang="en-US" sz="2800" b="1" dirty="0">
                <a:solidFill>
                  <a:srgbClr val="2D2D2D"/>
                </a:solidFill>
                <a:latin typeface="Georgia" pitchFamily="34" charset="0"/>
                <a:ea typeface="Georgia" pitchFamily="34" charset="-122"/>
                <a:cs typeface="Georgia" pitchFamily="34" charset="-120"/>
              </a:rPr>
              <a:t>Your AI Journey</a:t>
            </a:r>
            <a:endParaRPr lang="en-US" sz="2800" dirty="0"/>
          </a:p>
        </p:txBody>
      </p:sp>
      <p:sp>
        <p:nvSpPr>
          <p:cNvPr id="4" name="Text 2"/>
          <p:cNvSpPr/>
          <p:nvPr/>
        </p:nvSpPr>
        <p:spPr>
          <a:xfrm>
            <a:off x="640080" y="548640"/>
            <a:ext cx="4572000" cy="320040"/>
          </a:xfrm>
          <a:prstGeom prst="rect">
            <a:avLst/>
          </a:prstGeom>
          <a:noFill/>
          <a:ln/>
        </p:spPr>
        <p:txBody>
          <a:bodyPr wrap="square" lIns="0" tIns="0" rIns="0" bIns="0" rtlCol="0" anchor="ctr"/>
          <a:lstStyle/>
          <a:p>
            <a:pPr indent="0" marL="0">
              <a:buNone/>
            </a:pPr>
            <a:r>
              <a:rPr lang="en-US" sz="2000" dirty="0">
                <a:solidFill>
                  <a:srgbClr val="D4A843"/>
                </a:solidFill>
                <a:latin typeface="Georgia" pitchFamily="34" charset="0"/>
                <a:ea typeface="Georgia" pitchFamily="34" charset="-122"/>
                <a:cs typeface="Georgia" pitchFamily="34" charset="-120"/>
              </a:rPr>
              <a:t>The Maturity Ladder</a:t>
            </a:r>
            <a:endParaRPr lang="en-US" sz="2000" dirty="0"/>
          </a:p>
        </p:txBody>
      </p:sp>
      <p:sp>
        <p:nvSpPr>
          <p:cNvPr id="5" name="Shape 3"/>
          <p:cNvSpPr/>
          <p:nvPr/>
        </p:nvSpPr>
        <p:spPr>
          <a:xfrm>
            <a:off x="640080" y="868680"/>
            <a:ext cx="1371600" cy="0"/>
          </a:xfrm>
          <a:prstGeom prst="line">
            <a:avLst/>
          </a:prstGeom>
          <a:noFill/>
          <a:ln w="31750">
            <a:solidFill>
              <a:srgbClr val="D4A843"/>
            </a:solidFill>
            <a:prstDash val="solid"/>
          </a:ln>
        </p:spPr>
      </p:sp>
      <p:sp>
        <p:nvSpPr>
          <p:cNvPr id="6" name="Shape 4"/>
          <p:cNvSpPr/>
          <p:nvPr/>
        </p:nvSpPr>
        <p:spPr>
          <a:xfrm>
            <a:off x="457200" y="1097280"/>
            <a:ext cx="8229600" cy="640080"/>
          </a:xfrm>
          <a:prstGeom prst="rect">
            <a:avLst/>
          </a:prstGeom>
          <a:solidFill>
            <a:srgbClr val="D4A843"/>
          </a:solidFill>
          <a:ln/>
          <a:effectLst>
            <a:outerShdw sx="100000" sy="100000" kx="0" ky="0" algn="bl" rotWithShape="0" blurRad="63500" dist="12700" dir="8100000">
              <a:srgbClr val="000000">
                <a:alpha val="10000"/>
              </a:srgbClr>
            </a:outerShdw>
          </a:effectLst>
        </p:spPr>
      </p:sp>
      <p:sp>
        <p:nvSpPr>
          <p:cNvPr id="7" name="Text 5"/>
          <p:cNvSpPr/>
          <p:nvPr/>
        </p:nvSpPr>
        <p:spPr>
          <a:xfrm>
            <a:off x="640080" y="1143000"/>
            <a:ext cx="731520" cy="182880"/>
          </a:xfrm>
          <a:prstGeom prst="rect">
            <a:avLst/>
          </a:prstGeom>
          <a:noFill/>
          <a:ln/>
        </p:spPr>
        <p:txBody>
          <a:bodyPr wrap="square" lIns="0" tIns="0" rIns="0" bIns="0" rtlCol="0" anchor="ctr"/>
          <a:lstStyle/>
          <a:p>
            <a:pPr indent="0" marL="0">
              <a:buNone/>
            </a:pPr>
            <a:r>
              <a:rPr lang="en-US" sz="800" b="1" dirty="0">
                <a:solidFill>
                  <a:srgbClr val="141417"/>
                </a:solidFill>
                <a:latin typeface="Arial" pitchFamily="34" charset="0"/>
                <a:ea typeface="Arial" pitchFamily="34" charset="-122"/>
                <a:cs typeface="Arial" pitchFamily="34" charset="-120"/>
              </a:rPr>
              <a:t>LEVEL 4</a:t>
            </a:r>
            <a:endParaRPr lang="en-US" sz="800" dirty="0"/>
          </a:p>
        </p:txBody>
      </p:sp>
      <p:sp>
        <p:nvSpPr>
          <p:cNvPr id="8" name="Text 6"/>
          <p:cNvSpPr/>
          <p:nvPr/>
        </p:nvSpPr>
        <p:spPr>
          <a:xfrm>
            <a:off x="640080" y="1325880"/>
            <a:ext cx="1645920" cy="320040"/>
          </a:xfrm>
          <a:prstGeom prst="rect">
            <a:avLst/>
          </a:prstGeom>
          <a:noFill/>
          <a:ln/>
        </p:spPr>
        <p:txBody>
          <a:bodyPr wrap="square" lIns="0" tIns="0" rIns="0" bIns="0" rtlCol="0" anchor="ctr"/>
          <a:lstStyle/>
          <a:p>
            <a:pPr indent="0" marL="0">
              <a:buNone/>
            </a:pPr>
            <a:r>
              <a:rPr lang="en-US" sz="1600" b="1" dirty="0">
                <a:solidFill>
                  <a:srgbClr val="141417"/>
                </a:solidFill>
                <a:latin typeface="Georgia" pitchFamily="34" charset="0"/>
                <a:ea typeface="Georgia" pitchFamily="34" charset="-122"/>
                <a:cs typeface="Georgia" pitchFamily="34" charset="-120"/>
              </a:rPr>
              <a:t>BUILDING</a:t>
            </a:r>
            <a:endParaRPr lang="en-US" sz="1600" dirty="0"/>
          </a:p>
        </p:txBody>
      </p:sp>
      <p:sp>
        <p:nvSpPr>
          <p:cNvPr id="9" name="Text 7"/>
          <p:cNvSpPr/>
          <p:nvPr/>
        </p:nvSpPr>
        <p:spPr>
          <a:xfrm>
            <a:off x="2377440" y="1170432"/>
            <a:ext cx="3657600" cy="228600"/>
          </a:xfrm>
          <a:prstGeom prst="rect">
            <a:avLst/>
          </a:prstGeom>
          <a:noFill/>
          <a:ln/>
        </p:spPr>
        <p:txBody>
          <a:bodyPr wrap="square" lIns="0" tIns="0" rIns="0" bIns="0" rtlCol="0" anchor="ctr"/>
          <a:lstStyle/>
          <a:p>
            <a:pPr indent="0" marL="0">
              <a:buNone/>
            </a:pPr>
            <a:r>
              <a:rPr lang="en-US" sz="1050" dirty="0">
                <a:solidFill>
                  <a:srgbClr val="141417"/>
                </a:solidFill>
                <a:latin typeface="Arial" pitchFamily="34" charset="0"/>
                <a:ea typeface="Arial" pitchFamily="34" charset="-122"/>
                <a:cs typeface="Arial" pitchFamily="34" charset="-120"/>
              </a:rPr>
              <a:t>Creating custom tools and automations with AI</a:t>
            </a:r>
            <a:endParaRPr lang="en-US" sz="1050" dirty="0"/>
          </a:p>
        </p:txBody>
      </p:sp>
      <p:sp>
        <p:nvSpPr>
          <p:cNvPr id="10" name="Text 8"/>
          <p:cNvSpPr/>
          <p:nvPr/>
        </p:nvSpPr>
        <p:spPr>
          <a:xfrm>
            <a:off x="2377440" y="1417320"/>
            <a:ext cx="3657600" cy="228600"/>
          </a:xfrm>
          <a:prstGeom prst="rect">
            <a:avLst/>
          </a:prstGeom>
          <a:noFill/>
          <a:ln/>
        </p:spPr>
        <p:txBody>
          <a:bodyPr wrap="square" lIns="0" tIns="0" rIns="0" bIns="0" rtlCol="0" anchor="ctr"/>
          <a:lstStyle/>
          <a:p>
            <a:pPr indent="0" marL="0">
              <a:buNone/>
            </a:pPr>
            <a:r>
              <a:rPr lang="en-US" sz="1050" i="1" dirty="0">
                <a:solidFill>
                  <a:srgbClr val="141417"/>
                </a:solidFill>
                <a:latin typeface="Arial" pitchFamily="34" charset="0"/>
                <a:ea typeface="Arial" pitchFamily="34" charset="-122"/>
                <a:cs typeface="Arial" pitchFamily="34" charset="-120"/>
              </a:rPr>
              <a:t>Use Lovable/Replit to build business apps</a:t>
            </a:r>
            <a:endParaRPr lang="en-US" sz="1050" dirty="0"/>
          </a:p>
        </p:txBody>
      </p:sp>
      <p:sp>
        <p:nvSpPr>
          <p:cNvPr id="11" name="Text 9"/>
          <p:cNvSpPr/>
          <p:nvPr/>
        </p:nvSpPr>
        <p:spPr>
          <a:xfrm>
            <a:off x="7863840" y="1188720"/>
            <a:ext cx="457200" cy="457200"/>
          </a:xfrm>
          <a:prstGeom prst="rect">
            <a:avLst/>
          </a:prstGeom>
          <a:noFill/>
          <a:ln/>
        </p:spPr>
        <p:txBody>
          <a:bodyPr wrap="square" lIns="0" tIns="0" rIns="0" bIns="0" rtlCol="0" anchor="ctr"/>
          <a:lstStyle/>
          <a:p>
            <a:pPr algn="ctr" indent="0" marL="0">
              <a:buNone/>
            </a:pPr>
            <a:r>
              <a:rPr lang="en-US" sz="2000" dirty="0">
                <a:solidFill>
                  <a:srgbClr val="141417"/>
                </a:solidFill>
                <a:latin typeface="Arial" pitchFamily="34" charset="0"/>
                <a:ea typeface="Arial" pitchFamily="34" charset="-122"/>
                <a:cs typeface="Arial" pitchFamily="34" charset="-120"/>
              </a:rPr>
              <a:t>→</a:t>
            </a:r>
            <a:endParaRPr lang="en-US" sz="2000" dirty="0"/>
          </a:p>
        </p:txBody>
      </p:sp>
      <p:sp>
        <p:nvSpPr>
          <p:cNvPr id="12" name="Shape 10"/>
          <p:cNvSpPr/>
          <p:nvPr/>
        </p:nvSpPr>
        <p:spPr>
          <a:xfrm>
            <a:off x="457200" y="1874520"/>
            <a:ext cx="8229600" cy="640080"/>
          </a:xfrm>
          <a:prstGeom prst="rect">
            <a:avLst/>
          </a:prstGeom>
          <a:solidFill>
            <a:srgbClr val="7C3AED"/>
          </a:solidFill>
          <a:ln/>
          <a:effectLst>
            <a:outerShdw sx="100000" sy="100000" kx="0" ky="0" algn="bl" rotWithShape="0" blurRad="63500" dist="12700" dir="8100000">
              <a:srgbClr val="000000">
                <a:alpha val="10000"/>
              </a:srgbClr>
            </a:outerShdw>
          </a:effectLst>
        </p:spPr>
      </p:sp>
      <p:sp>
        <p:nvSpPr>
          <p:cNvPr id="13" name="Text 11"/>
          <p:cNvSpPr/>
          <p:nvPr/>
        </p:nvSpPr>
        <p:spPr>
          <a:xfrm>
            <a:off x="640080" y="1920240"/>
            <a:ext cx="731520" cy="182880"/>
          </a:xfrm>
          <a:prstGeom prst="rect">
            <a:avLst/>
          </a:prstGeom>
          <a:noFill/>
          <a:ln/>
        </p:spPr>
        <p:txBody>
          <a:bodyPr wrap="square" lIns="0" tIns="0" rIns="0" bIns="0" rtlCol="0" anchor="ctr"/>
          <a:lstStyle/>
          <a:p>
            <a:pPr indent="0" marL="0">
              <a:buNone/>
            </a:pPr>
            <a:r>
              <a:rPr lang="en-US" sz="800" b="1" dirty="0">
                <a:solidFill>
                  <a:srgbClr val="FFFFFF"/>
                </a:solidFill>
                <a:latin typeface="Arial" pitchFamily="34" charset="0"/>
                <a:ea typeface="Arial" pitchFamily="34" charset="-122"/>
                <a:cs typeface="Arial" pitchFamily="34" charset="-120"/>
              </a:rPr>
              <a:t>LEVEL 3</a:t>
            </a:r>
            <a:endParaRPr lang="en-US" sz="800" dirty="0"/>
          </a:p>
        </p:txBody>
      </p:sp>
      <p:sp>
        <p:nvSpPr>
          <p:cNvPr id="14" name="Text 12"/>
          <p:cNvSpPr/>
          <p:nvPr/>
        </p:nvSpPr>
        <p:spPr>
          <a:xfrm>
            <a:off x="640080" y="2103120"/>
            <a:ext cx="1645920" cy="320040"/>
          </a:xfrm>
          <a:prstGeom prst="rect">
            <a:avLst/>
          </a:prstGeom>
          <a:noFill/>
          <a:ln/>
        </p:spPr>
        <p:txBody>
          <a:bodyPr wrap="square" lIns="0" tIns="0" rIns="0" bIns="0" rtlCol="0" anchor="ctr"/>
          <a:lstStyle/>
          <a:p>
            <a:pPr indent="0" marL="0">
              <a:buNone/>
            </a:pPr>
            <a:r>
              <a:rPr lang="en-US" sz="1600" b="1" dirty="0">
                <a:solidFill>
                  <a:srgbClr val="FFFFFF"/>
                </a:solidFill>
                <a:latin typeface="Georgia" pitchFamily="34" charset="0"/>
                <a:ea typeface="Georgia" pitchFamily="34" charset="-122"/>
                <a:cs typeface="Georgia" pitchFamily="34" charset="-120"/>
              </a:rPr>
              <a:t>INTEGRATING</a:t>
            </a:r>
            <a:endParaRPr lang="en-US" sz="1600" dirty="0"/>
          </a:p>
        </p:txBody>
      </p:sp>
      <p:sp>
        <p:nvSpPr>
          <p:cNvPr id="15" name="Text 13"/>
          <p:cNvSpPr/>
          <p:nvPr/>
        </p:nvSpPr>
        <p:spPr>
          <a:xfrm>
            <a:off x="2377440" y="1947672"/>
            <a:ext cx="3657600" cy="228600"/>
          </a:xfrm>
          <a:prstGeom prst="rect">
            <a:avLst/>
          </a:prstGeom>
          <a:noFill/>
          <a:ln/>
        </p:spPr>
        <p:txBody>
          <a:bodyPr wrap="square" lIns="0" tIns="0" rIns="0" bIns="0" rtlCol="0" anchor="ctr"/>
          <a:lstStyle/>
          <a:p>
            <a:pPr indent="0" marL="0">
              <a:buNone/>
            </a:pPr>
            <a:r>
              <a:rPr lang="en-US" sz="1050" dirty="0">
                <a:solidFill>
                  <a:srgbClr val="FFFFFF"/>
                </a:solidFill>
                <a:latin typeface="Arial" pitchFamily="34" charset="0"/>
                <a:ea typeface="Arial" pitchFamily="34" charset="-122"/>
                <a:cs typeface="Arial" pitchFamily="34" charset="-120"/>
              </a:rPr>
              <a:t>AI is part of your daily workflow for multiple tasks</a:t>
            </a:r>
            <a:endParaRPr lang="en-US" sz="1050" dirty="0"/>
          </a:p>
        </p:txBody>
      </p:sp>
      <p:sp>
        <p:nvSpPr>
          <p:cNvPr id="16" name="Text 14"/>
          <p:cNvSpPr/>
          <p:nvPr/>
        </p:nvSpPr>
        <p:spPr>
          <a:xfrm>
            <a:off x="2377440" y="2194560"/>
            <a:ext cx="3657600" cy="228600"/>
          </a:xfrm>
          <a:prstGeom prst="rect">
            <a:avLst/>
          </a:prstGeom>
          <a:noFill/>
          <a:ln/>
        </p:spPr>
        <p:txBody>
          <a:bodyPr wrap="square" lIns="0" tIns="0" rIns="0" bIns="0" rtlCol="0" anchor="ctr"/>
          <a:lstStyle/>
          <a:p>
            <a:pPr indent="0" marL="0">
              <a:buNone/>
            </a:pPr>
            <a:r>
              <a:rPr lang="en-US" sz="1050" i="1" dirty="0">
                <a:solidFill>
                  <a:srgbClr val="FFFFFF"/>
                </a:solidFill>
                <a:latin typeface="Arial" pitchFamily="34" charset="0"/>
                <a:ea typeface="Arial" pitchFamily="34" charset="-122"/>
                <a:cs typeface="Arial" pitchFamily="34" charset="-120"/>
              </a:rPr>
              <a:t>Build Custom GPTs and Claude Skills</a:t>
            </a:r>
            <a:endParaRPr lang="en-US" sz="1050" dirty="0"/>
          </a:p>
        </p:txBody>
      </p:sp>
      <p:sp>
        <p:nvSpPr>
          <p:cNvPr id="17" name="Text 15"/>
          <p:cNvSpPr/>
          <p:nvPr/>
        </p:nvSpPr>
        <p:spPr>
          <a:xfrm>
            <a:off x="7863840" y="1965960"/>
            <a:ext cx="457200" cy="457200"/>
          </a:xfrm>
          <a:prstGeom prst="rect">
            <a:avLst/>
          </a:prstGeom>
          <a:noFill/>
          <a:ln/>
        </p:spPr>
        <p:txBody>
          <a:bodyPr wrap="square" lIns="0" tIns="0" rIns="0" bIns="0" rtlCol="0" anchor="ctr"/>
          <a:lstStyle/>
          <a:p>
            <a:pPr algn="ctr" indent="0" marL="0">
              <a:buNone/>
            </a:pPr>
            <a:r>
              <a:rPr lang="en-US" sz="2000" dirty="0">
                <a:solidFill>
                  <a:srgbClr val="FFFFFF"/>
                </a:solidFill>
                <a:latin typeface="Arial" pitchFamily="34" charset="0"/>
                <a:ea typeface="Arial" pitchFamily="34" charset="-122"/>
                <a:cs typeface="Arial" pitchFamily="34" charset="-120"/>
              </a:rPr>
              <a:t>→</a:t>
            </a:r>
            <a:endParaRPr lang="en-US" sz="2000" dirty="0"/>
          </a:p>
        </p:txBody>
      </p:sp>
      <p:sp>
        <p:nvSpPr>
          <p:cNvPr id="18" name="Shape 16"/>
          <p:cNvSpPr/>
          <p:nvPr/>
        </p:nvSpPr>
        <p:spPr>
          <a:xfrm>
            <a:off x="457200" y="2651760"/>
            <a:ext cx="8229600" cy="640080"/>
          </a:xfrm>
          <a:prstGeom prst="rect">
            <a:avLst/>
          </a:prstGeom>
          <a:solidFill>
            <a:srgbClr val="0D9488"/>
          </a:solidFill>
          <a:ln/>
          <a:effectLst>
            <a:outerShdw sx="100000" sy="100000" kx="0" ky="0" algn="bl" rotWithShape="0" blurRad="63500" dist="12700" dir="8100000">
              <a:srgbClr val="000000">
                <a:alpha val="10000"/>
              </a:srgbClr>
            </a:outerShdw>
          </a:effectLst>
        </p:spPr>
      </p:sp>
      <p:sp>
        <p:nvSpPr>
          <p:cNvPr id="19" name="Text 17"/>
          <p:cNvSpPr/>
          <p:nvPr/>
        </p:nvSpPr>
        <p:spPr>
          <a:xfrm>
            <a:off x="640080" y="2697480"/>
            <a:ext cx="731520" cy="182880"/>
          </a:xfrm>
          <a:prstGeom prst="rect">
            <a:avLst/>
          </a:prstGeom>
          <a:noFill/>
          <a:ln/>
        </p:spPr>
        <p:txBody>
          <a:bodyPr wrap="square" lIns="0" tIns="0" rIns="0" bIns="0" rtlCol="0" anchor="ctr"/>
          <a:lstStyle/>
          <a:p>
            <a:pPr indent="0" marL="0">
              <a:buNone/>
            </a:pPr>
            <a:r>
              <a:rPr lang="en-US" sz="800" b="1" dirty="0">
                <a:solidFill>
                  <a:srgbClr val="FFFFFF"/>
                </a:solidFill>
                <a:latin typeface="Arial" pitchFamily="34" charset="0"/>
                <a:ea typeface="Arial" pitchFamily="34" charset="-122"/>
                <a:cs typeface="Arial" pitchFamily="34" charset="-120"/>
              </a:rPr>
              <a:t>LEVEL 2</a:t>
            </a:r>
            <a:endParaRPr lang="en-US" sz="800" dirty="0"/>
          </a:p>
        </p:txBody>
      </p:sp>
      <p:sp>
        <p:nvSpPr>
          <p:cNvPr id="20" name="Text 18"/>
          <p:cNvSpPr/>
          <p:nvPr/>
        </p:nvSpPr>
        <p:spPr>
          <a:xfrm>
            <a:off x="640080" y="2880360"/>
            <a:ext cx="1645920" cy="320040"/>
          </a:xfrm>
          <a:prstGeom prst="rect">
            <a:avLst/>
          </a:prstGeom>
          <a:noFill/>
          <a:ln/>
        </p:spPr>
        <p:txBody>
          <a:bodyPr wrap="square" lIns="0" tIns="0" rIns="0" bIns="0" rtlCol="0" anchor="ctr"/>
          <a:lstStyle/>
          <a:p>
            <a:pPr indent="0" marL="0">
              <a:buNone/>
            </a:pPr>
            <a:r>
              <a:rPr lang="en-US" sz="1600" b="1" dirty="0">
                <a:solidFill>
                  <a:srgbClr val="FFFFFF"/>
                </a:solidFill>
                <a:latin typeface="Georgia" pitchFamily="34" charset="0"/>
                <a:ea typeface="Georgia" pitchFamily="34" charset="-122"/>
                <a:cs typeface="Georgia" pitchFamily="34" charset="-120"/>
              </a:rPr>
              <a:t>EXPERIMENTING</a:t>
            </a:r>
            <a:endParaRPr lang="en-US" sz="1600" dirty="0"/>
          </a:p>
        </p:txBody>
      </p:sp>
      <p:sp>
        <p:nvSpPr>
          <p:cNvPr id="21" name="Text 19"/>
          <p:cNvSpPr/>
          <p:nvPr/>
        </p:nvSpPr>
        <p:spPr>
          <a:xfrm>
            <a:off x="2377440" y="2724912"/>
            <a:ext cx="3657600" cy="228600"/>
          </a:xfrm>
          <a:prstGeom prst="rect">
            <a:avLst/>
          </a:prstGeom>
          <a:noFill/>
          <a:ln/>
        </p:spPr>
        <p:txBody>
          <a:bodyPr wrap="square" lIns="0" tIns="0" rIns="0" bIns="0" rtlCol="0" anchor="ctr"/>
          <a:lstStyle/>
          <a:p>
            <a:pPr indent="0" marL="0">
              <a:buNone/>
            </a:pPr>
            <a:r>
              <a:rPr lang="en-US" sz="1050" dirty="0">
                <a:solidFill>
                  <a:srgbClr val="FFFFFF"/>
                </a:solidFill>
                <a:latin typeface="Arial" pitchFamily="34" charset="0"/>
                <a:ea typeface="Arial" pitchFamily="34" charset="-122"/>
                <a:cs typeface="Arial" pitchFamily="34" charset="-120"/>
              </a:rPr>
              <a:t>You've tried AI for basic tasks like writing emails</a:t>
            </a:r>
            <a:endParaRPr lang="en-US" sz="1050" dirty="0"/>
          </a:p>
        </p:txBody>
      </p:sp>
      <p:sp>
        <p:nvSpPr>
          <p:cNvPr id="22" name="Text 20"/>
          <p:cNvSpPr/>
          <p:nvPr/>
        </p:nvSpPr>
        <p:spPr>
          <a:xfrm>
            <a:off x="2377440" y="2971800"/>
            <a:ext cx="3657600" cy="228600"/>
          </a:xfrm>
          <a:prstGeom prst="rect">
            <a:avLst/>
          </a:prstGeom>
          <a:noFill/>
          <a:ln/>
        </p:spPr>
        <p:txBody>
          <a:bodyPr wrap="square" lIns="0" tIns="0" rIns="0" bIns="0" rtlCol="0" anchor="ctr"/>
          <a:lstStyle/>
          <a:p>
            <a:pPr indent="0" marL="0">
              <a:buNone/>
            </a:pPr>
            <a:r>
              <a:rPr lang="en-US" sz="1050" i="1" dirty="0">
                <a:solidFill>
                  <a:srgbClr val="FFFFFF"/>
                </a:solidFill>
                <a:latin typeface="Arial" pitchFamily="34" charset="0"/>
                <a:ea typeface="Arial" pitchFamily="34" charset="-122"/>
                <a:cs typeface="Arial" pitchFamily="34" charset="-120"/>
              </a:rPr>
              <a:t>Start using the 100 Questions technique</a:t>
            </a:r>
            <a:endParaRPr lang="en-US" sz="1050" dirty="0"/>
          </a:p>
        </p:txBody>
      </p:sp>
      <p:sp>
        <p:nvSpPr>
          <p:cNvPr id="23" name="Text 21"/>
          <p:cNvSpPr/>
          <p:nvPr/>
        </p:nvSpPr>
        <p:spPr>
          <a:xfrm>
            <a:off x="7863840" y="2743200"/>
            <a:ext cx="457200" cy="457200"/>
          </a:xfrm>
          <a:prstGeom prst="rect">
            <a:avLst/>
          </a:prstGeom>
          <a:noFill/>
          <a:ln/>
        </p:spPr>
        <p:txBody>
          <a:bodyPr wrap="square" lIns="0" tIns="0" rIns="0" bIns="0" rtlCol="0" anchor="ctr"/>
          <a:lstStyle/>
          <a:p>
            <a:pPr algn="ctr" indent="0" marL="0">
              <a:buNone/>
            </a:pPr>
            <a:r>
              <a:rPr lang="en-US" sz="2000" dirty="0">
                <a:solidFill>
                  <a:srgbClr val="FFFFFF"/>
                </a:solidFill>
                <a:latin typeface="Arial" pitchFamily="34" charset="0"/>
                <a:ea typeface="Arial" pitchFamily="34" charset="-122"/>
                <a:cs typeface="Arial" pitchFamily="34" charset="-120"/>
              </a:rPr>
              <a:t>→</a:t>
            </a:r>
            <a:endParaRPr lang="en-US" sz="2000" dirty="0"/>
          </a:p>
        </p:txBody>
      </p:sp>
      <p:sp>
        <p:nvSpPr>
          <p:cNvPr id="24" name="Shape 22"/>
          <p:cNvSpPr/>
          <p:nvPr/>
        </p:nvSpPr>
        <p:spPr>
          <a:xfrm>
            <a:off x="457200" y="3429000"/>
            <a:ext cx="8229600" cy="640080"/>
          </a:xfrm>
          <a:prstGeom prst="rect">
            <a:avLst/>
          </a:prstGeom>
          <a:solidFill>
            <a:srgbClr val="9B9B9B"/>
          </a:solidFill>
          <a:ln/>
          <a:effectLst>
            <a:outerShdw sx="100000" sy="100000" kx="0" ky="0" algn="bl" rotWithShape="0" blurRad="63500" dist="12700" dir="8100000">
              <a:srgbClr val="000000">
                <a:alpha val="10000"/>
              </a:srgbClr>
            </a:outerShdw>
          </a:effectLst>
        </p:spPr>
      </p:sp>
      <p:sp>
        <p:nvSpPr>
          <p:cNvPr id="25" name="Text 23"/>
          <p:cNvSpPr/>
          <p:nvPr/>
        </p:nvSpPr>
        <p:spPr>
          <a:xfrm>
            <a:off x="640080" y="3474720"/>
            <a:ext cx="731520" cy="182880"/>
          </a:xfrm>
          <a:prstGeom prst="rect">
            <a:avLst/>
          </a:prstGeom>
          <a:noFill/>
          <a:ln/>
        </p:spPr>
        <p:txBody>
          <a:bodyPr wrap="square" lIns="0" tIns="0" rIns="0" bIns="0" rtlCol="0" anchor="ctr"/>
          <a:lstStyle/>
          <a:p>
            <a:pPr indent="0" marL="0">
              <a:buNone/>
            </a:pPr>
            <a:r>
              <a:rPr lang="en-US" sz="800" b="1" dirty="0">
                <a:solidFill>
                  <a:srgbClr val="2D2D2D"/>
                </a:solidFill>
                <a:latin typeface="Arial" pitchFamily="34" charset="0"/>
                <a:ea typeface="Arial" pitchFamily="34" charset="-122"/>
                <a:cs typeface="Arial" pitchFamily="34" charset="-120"/>
              </a:rPr>
              <a:t>LEVEL 1</a:t>
            </a:r>
            <a:endParaRPr lang="en-US" sz="800" dirty="0"/>
          </a:p>
        </p:txBody>
      </p:sp>
      <p:sp>
        <p:nvSpPr>
          <p:cNvPr id="26" name="Text 24"/>
          <p:cNvSpPr/>
          <p:nvPr/>
        </p:nvSpPr>
        <p:spPr>
          <a:xfrm>
            <a:off x="640080" y="3657600"/>
            <a:ext cx="1645920" cy="320040"/>
          </a:xfrm>
          <a:prstGeom prst="rect">
            <a:avLst/>
          </a:prstGeom>
          <a:noFill/>
          <a:ln/>
        </p:spPr>
        <p:txBody>
          <a:bodyPr wrap="square" lIns="0" tIns="0" rIns="0" bIns="0" rtlCol="0" anchor="ctr"/>
          <a:lstStyle/>
          <a:p>
            <a:pPr indent="0" marL="0">
              <a:buNone/>
            </a:pPr>
            <a:r>
              <a:rPr lang="en-US" sz="1600" b="1" dirty="0">
                <a:solidFill>
                  <a:srgbClr val="2D2D2D"/>
                </a:solidFill>
                <a:latin typeface="Georgia" pitchFamily="34" charset="0"/>
                <a:ea typeface="Georgia" pitchFamily="34" charset="-122"/>
                <a:cs typeface="Georgia" pitchFamily="34" charset="-120"/>
              </a:rPr>
              <a:t>CURIOUS</a:t>
            </a:r>
            <a:endParaRPr lang="en-US" sz="1600" dirty="0"/>
          </a:p>
        </p:txBody>
      </p:sp>
      <p:sp>
        <p:nvSpPr>
          <p:cNvPr id="27" name="Text 25"/>
          <p:cNvSpPr/>
          <p:nvPr/>
        </p:nvSpPr>
        <p:spPr>
          <a:xfrm>
            <a:off x="2377440" y="3502152"/>
            <a:ext cx="3657600" cy="228600"/>
          </a:xfrm>
          <a:prstGeom prst="rect">
            <a:avLst/>
          </a:prstGeom>
          <a:noFill/>
          <a:ln/>
        </p:spPr>
        <p:txBody>
          <a:bodyPr wrap="square" lIns="0" tIns="0" rIns="0" bIns="0" rtlCol="0" anchor="ctr"/>
          <a:lstStyle/>
          <a:p>
            <a:pPr indent="0" marL="0">
              <a:buNone/>
            </a:pPr>
            <a:r>
              <a:rPr lang="en-US" sz="1050" dirty="0">
                <a:solidFill>
                  <a:srgbClr val="2D2D2D"/>
                </a:solidFill>
                <a:latin typeface="Arial" pitchFamily="34" charset="0"/>
                <a:ea typeface="Arial" pitchFamily="34" charset="-122"/>
                <a:cs typeface="Arial" pitchFamily="34" charset="-120"/>
              </a:rPr>
              <a:t>You've heard about AI but haven't tried it yet</a:t>
            </a:r>
            <a:endParaRPr lang="en-US" sz="1050" dirty="0"/>
          </a:p>
        </p:txBody>
      </p:sp>
      <p:sp>
        <p:nvSpPr>
          <p:cNvPr id="28" name="Text 26"/>
          <p:cNvSpPr/>
          <p:nvPr/>
        </p:nvSpPr>
        <p:spPr>
          <a:xfrm>
            <a:off x="2377440" y="3749040"/>
            <a:ext cx="3657600" cy="228600"/>
          </a:xfrm>
          <a:prstGeom prst="rect">
            <a:avLst/>
          </a:prstGeom>
          <a:noFill/>
          <a:ln/>
        </p:spPr>
        <p:txBody>
          <a:bodyPr wrap="square" lIns="0" tIns="0" rIns="0" bIns="0" rtlCol="0" anchor="ctr"/>
          <a:lstStyle/>
          <a:p>
            <a:pPr indent="0" marL="0">
              <a:buNone/>
            </a:pPr>
            <a:r>
              <a:rPr lang="en-US" sz="1050" i="1" dirty="0">
                <a:solidFill>
                  <a:srgbClr val="2D2D2D"/>
                </a:solidFill>
                <a:latin typeface="Arial" pitchFamily="34" charset="0"/>
                <a:ea typeface="Arial" pitchFamily="34" charset="-122"/>
                <a:cs typeface="Arial" pitchFamily="34" charset="-120"/>
              </a:rPr>
              <a:t>Sign up for Claude or ChatGPT today</a:t>
            </a:r>
            <a:endParaRPr lang="en-US" sz="1050" dirty="0"/>
          </a:p>
        </p:txBody>
      </p:sp>
      <p:sp>
        <p:nvSpPr>
          <p:cNvPr id="29" name="Text 27"/>
          <p:cNvSpPr/>
          <p:nvPr/>
        </p:nvSpPr>
        <p:spPr>
          <a:xfrm>
            <a:off x="7863840" y="3520440"/>
            <a:ext cx="457200" cy="457200"/>
          </a:xfrm>
          <a:prstGeom prst="rect">
            <a:avLst/>
          </a:prstGeom>
          <a:noFill/>
          <a:ln/>
        </p:spPr>
        <p:txBody>
          <a:bodyPr wrap="square" lIns="0" tIns="0" rIns="0" bIns="0" rtlCol="0" anchor="ctr"/>
          <a:lstStyle/>
          <a:p>
            <a:pPr algn="ctr" indent="0" marL="0">
              <a:buNone/>
            </a:pPr>
            <a:r>
              <a:rPr lang="en-US" sz="2000" dirty="0">
                <a:solidFill>
                  <a:srgbClr val="2D2D2D"/>
                </a:solidFill>
                <a:latin typeface="Arial" pitchFamily="34" charset="0"/>
                <a:ea typeface="Arial" pitchFamily="34" charset="-122"/>
                <a:cs typeface="Arial" pitchFamily="34" charset="-120"/>
              </a:rPr>
              <a:t>→</a:t>
            </a:r>
            <a:endParaRPr lang="en-US" sz="2000" dirty="0"/>
          </a:p>
        </p:txBody>
      </p:sp>
      <p:sp>
        <p:nvSpPr>
          <p:cNvPr id="30" name="Shape 28"/>
          <p:cNvSpPr/>
          <p:nvPr/>
        </p:nvSpPr>
        <p:spPr>
          <a:xfrm>
            <a:off x="2286000" y="4251960"/>
            <a:ext cx="4572000" cy="365760"/>
          </a:xfrm>
          <a:prstGeom prst="rect">
            <a:avLst/>
          </a:prstGeom>
          <a:solidFill>
            <a:srgbClr val="D4A843"/>
          </a:solidFill>
          <a:ln/>
          <a:effectLst>
            <a:outerShdw sx="100000" sy="100000" kx="0" ky="0" algn="bl" rotWithShape="0" blurRad="63500" dist="12700" dir="8100000">
              <a:srgbClr val="000000">
                <a:alpha val="10000"/>
              </a:srgbClr>
            </a:outerShdw>
          </a:effectLst>
        </p:spPr>
      </p:sp>
      <p:sp>
        <p:nvSpPr>
          <p:cNvPr id="31" name="Text 29"/>
          <p:cNvSpPr/>
          <p:nvPr/>
        </p:nvSpPr>
        <p:spPr>
          <a:xfrm>
            <a:off x="2286000" y="4251960"/>
            <a:ext cx="4572000" cy="365760"/>
          </a:xfrm>
          <a:prstGeom prst="rect">
            <a:avLst/>
          </a:prstGeom>
          <a:noFill/>
          <a:ln/>
        </p:spPr>
        <p:txBody>
          <a:bodyPr wrap="square" lIns="0" tIns="0" rIns="0" bIns="0" rtlCol="0" anchor="ctr"/>
          <a:lstStyle/>
          <a:p>
            <a:pPr algn="ctr" indent="0" marL="0">
              <a:buNone/>
            </a:pPr>
            <a:r>
              <a:rPr lang="en-US" sz="1400" b="1" dirty="0">
                <a:solidFill>
                  <a:srgbClr val="141417"/>
                </a:solidFill>
                <a:latin typeface="Georgia" pitchFamily="34" charset="0"/>
                <a:ea typeface="Georgia" pitchFamily="34" charset="-122"/>
                <a:cs typeface="Georgia" pitchFamily="34" charset="-120"/>
              </a:rPr>
              <a:t>You can reach Level 3 in ONE WEEK</a:t>
            </a:r>
            <a:endParaRPr lang="en-US" sz="1400" dirty="0"/>
          </a:p>
        </p:txBody>
      </p:sp>
      <p:sp>
        <p:nvSpPr>
          <p:cNvPr id="32" name="Shape 30"/>
          <p:cNvSpPr/>
          <p:nvPr/>
        </p:nvSpPr>
        <p:spPr>
          <a:xfrm>
            <a:off x="0" y="4709160"/>
            <a:ext cx="9144000" cy="434340"/>
          </a:xfrm>
          <a:prstGeom prst="rect">
            <a:avLst/>
          </a:prstGeom>
          <a:solidFill>
            <a:srgbClr val="2D2D2D"/>
          </a:solidFill>
          <a:ln/>
        </p:spPr>
      </p:sp>
      <p:sp>
        <p:nvSpPr>
          <p:cNvPr id="33" name="Shape 31"/>
          <p:cNvSpPr/>
          <p:nvPr/>
        </p:nvSpPr>
        <p:spPr>
          <a:xfrm>
            <a:off x="0" y="4709160"/>
            <a:ext cx="9144000" cy="18288"/>
          </a:xfrm>
          <a:prstGeom prst="rect">
            <a:avLst/>
          </a:prstGeom>
          <a:solidFill>
            <a:srgbClr val="D4A843"/>
          </a:solidFill>
          <a:ln/>
        </p:spPr>
      </p:sp>
      <p:sp>
        <p:nvSpPr>
          <p:cNvPr id="34" name="Text 32"/>
          <p:cNvSpPr/>
          <p:nvPr/>
        </p:nvSpPr>
        <p:spPr>
          <a:xfrm>
            <a:off x="457200" y="4709160"/>
            <a:ext cx="8229600" cy="434340"/>
          </a:xfrm>
          <a:prstGeom prst="rect">
            <a:avLst/>
          </a:prstGeom>
          <a:noFill/>
          <a:ln/>
        </p:spPr>
        <p:txBody>
          <a:bodyPr wrap="square" lIns="0" tIns="0" rIns="0" bIns="0" rtlCol="0" anchor="ctr"/>
          <a:lstStyle/>
          <a:p>
            <a:pPr algn="l" indent="0" marL="0">
              <a:buNone/>
            </a:pPr>
            <a:r>
              <a:rPr lang="en-US" sz="800" dirty="0">
                <a:solidFill>
                  <a:srgbClr val="9B9B9B"/>
                </a:solidFill>
                <a:latin typeface="Arial" pitchFamily="34" charset="0"/>
                <a:ea typeface="Arial" pitchFamily="34" charset="-122"/>
                <a:cs typeface="Arial" pitchFamily="34" charset="-120"/>
              </a:rPr>
              <a:t>Azione Unlimited  •  The Perspicacious Phoenix  •  Phoenix, AZ  •  April 2026</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141417"/>
        </a:solidFill>
      </p:bgPr>
    </p:bg>
    <p:spTree>
      <p:nvGrpSpPr>
        <p:cNvPr id="1" name=""/>
        <p:cNvGrpSpPr/>
        <p:nvPr/>
      </p:nvGrpSpPr>
      <p:grpSpPr>
        <a:xfrm>
          <a:off x="0" y="0"/>
          <a:ext cx="0" cy="0"/>
          <a:chOff x="0" y="0"/>
          <a:chExt cx="0" cy="0"/>
        </a:xfrm>
      </p:grpSpPr>
      <p:sp>
        <p:nvSpPr>
          <p:cNvPr id="2" name="Text 0"/>
          <p:cNvSpPr/>
          <p:nvPr/>
        </p:nvSpPr>
        <p:spPr>
          <a:xfrm>
            <a:off x="5943600" y="457200"/>
            <a:ext cx="3200400" cy="3200400"/>
          </a:xfrm>
          <a:prstGeom prst="rect">
            <a:avLst/>
          </a:prstGeom>
          <a:noFill/>
          <a:ln/>
        </p:spPr>
        <p:txBody>
          <a:bodyPr wrap="square" lIns="0" tIns="0" rIns="0" bIns="0" rtlCol="0" anchor="t"/>
          <a:lstStyle/>
          <a:p>
            <a:pPr algn="r" indent="0" marL="0">
              <a:buNone/>
            </a:pPr>
            <a:r>
              <a:rPr lang="en-US" sz="12000" b="1" dirty="0">
                <a:solidFill>
                  <a:srgbClr val="2D2D2D"/>
                </a:solidFill>
                <a:latin typeface="Arial" pitchFamily="34" charset="0"/>
                <a:ea typeface="Arial" pitchFamily="34" charset="-122"/>
                <a:cs typeface="Arial" pitchFamily="34" charset="-120"/>
              </a:rPr>
              <a:t>05</a:t>
            </a:r>
            <a:endParaRPr lang="en-US" sz="12000" dirty="0"/>
          </a:p>
        </p:txBody>
      </p:sp>
      <p:sp>
        <p:nvSpPr>
          <p:cNvPr id="3" name="Shape 1"/>
          <p:cNvSpPr/>
          <p:nvPr/>
        </p:nvSpPr>
        <p:spPr>
          <a:xfrm>
            <a:off x="0" y="0"/>
            <a:ext cx="73152" cy="5143500"/>
          </a:xfrm>
          <a:prstGeom prst="rect">
            <a:avLst/>
          </a:prstGeom>
          <a:solidFill>
            <a:srgbClr val="D4A843"/>
          </a:solidFill>
          <a:ln/>
        </p:spPr>
      </p:sp>
      <p:sp>
        <p:nvSpPr>
          <p:cNvPr id="4" name="Text 2"/>
          <p:cNvSpPr/>
          <p:nvPr/>
        </p:nvSpPr>
        <p:spPr>
          <a:xfrm>
            <a:off x="640080" y="1371600"/>
            <a:ext cx="5486400" cy="365760"/>
          </a:xfrm>
          <a:prstGeom prst="rect">
            <a:avLst/>
          </a:prstGeom>
          <a:noFill/>
          <a:ln/>
        </p:spPr>
        <p:txBody>
          <a:bodyPr wrap="square" lIns="0" tIns="0" rIns="0" bIns="0" rtlCol="0" anchor="ctr"/>
          <a:lstStyle/>
          <a:p>
            <a:pPr indent="0" marL="0">
              <a:buNone/>
            </a:pPr>
            <a:r>
              <a:rPr lang="en-US" sz="1300" b="1" spc="500" kern="0" dirty="0">
                <a:solidFill>
                  <a:srgbClr val="D4A843"/>
                </a:solidFill>
                <a:latin typeface="Arial" pitchFamily="34" charset="0"/>
                <a:ea typeface="Arial" pitchFamily="34" charset="-122"/>
                <a:cs typeface="Arial" pitchFamily="34" charset="-120"/>
              </a:rPr>
              <a:t>SECTION 05</a:t>
            </a:r>
            <a:endParaRPr lang="en-US" sz="1300" dirty="0"/>
          </a:p>
        </p:txBody>
      </p:sp>
      <p:sp>
        <p:nvSpPr>
          <p:cNvPr id="5" name="Text 3"/>
          <p:cNvSpPr/>
          <p:nvPr/>
        </p:nvSpPr>
        <p:spPr>
          <a:xfrm>
            <a:off x="640080" y="1828800"/>
            <a:ext cx="6400800" cy="914400"/>
          </a:xfrm>
          <a:prstGeom prst="rect">
            <a:avLst/>
          </a:prstGeom>
          <a:noFill/>
          <a:ln/>
        </p:spPr>
        <p:txBody>
          <a:bodyPr wrap="square" lIns="0" tIns="0" rIns="0" bIns="0" rtlCol="0" anchor="ctr"/>
          <a:lstStyle/>
          <a:p>
            <a:pPr indent="0" marL="0">
              <a:buNone/>
            </a:pPr>
            <a:r>
              <a:rPr lang="en-US" sz="4000" b="1" dirty="0">
                <a:solidFill>
                  <a:srgbClr val="FFFFFF"/>
                </a:solidFill>
                <a:latin typeface="Georgia" pitchFamily="34" charset="0"/>
                <a:ea typeface="Georgia" pitchFamily="34" charset="-122"/>
                <a:cs typeface="Georgia" pitchFamily="34" charset="-120"/>
              </a:rPr>
              <a:t>Your Action Plan</a:t>
            </a:r>
            <a:endParaRPr lang="en-US" sz="4000" dirty="0"/>
          </a:p>
        </p:txBody>
      </p:sp>
      <p:sp>
        <p:nvSpPr>
          <p:cNvPr id="6" name="Text 4"/>
          <p:cNvSpPr/>
          <p:nvPr/>
        </p:nvSpPr>
        <p:spPr>
          <a:xfrm>
            <a:off x="640080" y="2834640"/>
            <a:ext cx="5486400" cy="457200"/>
          </a:xfrm>
          <a:prstGeom prst="rect">
            <a:avLst/>
          </a:prstGeom>
          <a:noFill/>
          <a:ln/>
        </p:spPr>
        <p:txBody>
          <a:bodyPr wrap="square" lIns="0" tIns="0" rIns="0" bIns="0" rtlCol="0" anchor="ctr"/>
          <a:lstStyle/>
          <a:p>
            <a:pPr indent="0" marL="0">
              <a:buNone/>
            </a:pPr>
            <a:r>
              <a:rPr lang="en-US" sz="1500" dirty="0">
                <a:solidFill>
                  <a:srgbClr val="9B9B9B"/>
                </a:solidFill>
                <a:latin typeface="Arial" pitchFamily="34" charset="0"/>
                <a:ea typeface="Arial" pitchFamily="34" charset="-122"/>
                <a:cs typeface="Arial" pitchFamily="34" charset="-120"/>
              </a:rPr>
              <a:t>Leave this room ready to start tomorrow</a:t>
            </a:r>
            <a:endParaRPr lang="en-US" sz="1500" dirty="0"/>
          </a:p>
        </p:txBody>
      </p:sp>
      <p:sp>
        <p:nvSpPr>
          <p:cNvPr id="7" name="Shape 5"/>
          <p:cNvSpPr/>
          <p:nvPr/>
        </p:nvSpPr>
        <p:spPr>
          <a:xfrm>
            <a:off x="640080" y="3474720"/>
            <a:ext cx="2286000" cy="0"/>
          </a:xfrm>
          <a:prstGeom prst="line">
            <a:avLst/>
          </a:prstGeom>
          <a:noFill/>
          <a:ln w="31750">
            <a:solidFill>
              <a:srgbClr val="D4A843"/>
            </a:solidFill>
            <a:prstDash val="solid"/>
          </a:ln>
        </p:spPr>
      </p:sp>
      <p:sp>
        <p:nvSpPr>
          <p:cNvPr id="8" name="Shape 6"/>
          <p:cNvSpPr/>
          <p:nvPr/>
        </p:nvSpPr>
        <p:spPr>
          <a:xfrm rot="-1500000">
            <a:off x="7772400" y="4114800"/>
            <a:ext cx="1828800" cy="27432"/>
          </a:xfrm>
          <a:prstGeom prst="rect">
            <a:avLst/>
          </a:prstGeom>
          <a:solidFill>
            <a:srgbClr val="D4A843"/>
          </a:solidFill>
          <a:ln/>
        </p:spPr>
      </p:sp>
      <p:pic>
        <p:nvPicPr>
          <p:cNvPr id="9" name="Image 0" descr="preencoded.png">    </p:cNvPr>
          <p:cNvPicPr>
            <a:picLocks noChangeAspect="1"/>
          </p:cNvPicPr>
          <p:nvPr/>
        </p:nvPicPr>
        <p:blipFill>
          <a:blip r:embed="rId1">
            <a:alphaModFix amt="12000"/>
          </a:blip>
          <a:stretch>
            <a:fillRect/>
          </a:stretch>
        </p:blipFill>
        <p:spPr>
          <a:xfrm>
            <a:off x="7589520" y="1371600"/>
            <a:ext cx="731520" cy="73152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AF8"/>
        </a:solidFill>
      </p:bgPr>
    </p:bg>
    <p:spTree>
      <p:nvGrpSpPr>
        <p:cNvPr id="1" name=""/>
        <p:cNvGrpSpPr/>
        <p:nvPr/>
      </p:nvGrpSpPr>
      <p:grpSpPr>
        <a:xfrm>
          <a:off x="0" y="0"/>
          <a:ext cx="0" cy="0"/>
          <a:chOff x="0" y="0"/>
          <a:chExt cx="0" cy="0"/>
        </a:xfrm>
      </p:grpSpPr>
      <p:sp>
        <p:nvSpPr>
          <p:cNvPr id="2" name="Shape 0"/>
          <p:cNvSpPr/>
          <p:nvPr/>
        </p:nvSpPr>
        <p:spPr>
          <a:xfrm>
            <a:off x="7772400" y="0"/>
            <a:ext cx="1371600" cy="457200"/>
          </a:xfrm>
          <a:prstGeom prst="rect">
            <a:avLst/>
          </a:prstGeom>
          <a:solidFill>
            <a:srgbClr val="F5E6C8"/>
          </a:solidFill>
          <a:ln/>
        </p:spPr>
      </p:sp>
      <p:sp>
        <p:nvSpPr>
          <p:cNvPr id="3" name="Text 1"/>
          <p:cNvSpPr/>
          <p:nvPr/>
        </p:nvSpPr>
        <p:spPr>
          <a:xfrm>
            <a:off x="640080" y="274320"/>
            <a:ext cx="7315200" cy="365760"/>
          </a:xfrm>
          <a:prstGeom prst="rect">
            <a:avLst/>
          </a:prstGeom>
          <a:noFill/>
          <a:ln/>
        </p:spPr>
        <p:txBody>
          <a:bodyPr wrap="square" lIns="0" tIns="0" rIns="0" bIns="0" rtlCol="0" anchor="ctr"/>
          <a:lstStyle/>
          <a:p>
            <a:pPr indent="0" marL="0">
              <a:buNone/>
            </a:pPr>
            <a:r>
              <a:rPr lang="en-US" sz="1100" b="1" spc="500" kern="0" dirty="0">
                <a:solidFill>
                  <a:srgbClr val="D4A843"/>
                </a:solidFill>
                <a:latin typeface="Arial" pitchFamily="34" charset="0"/>
                <a:ea typeface="Arial" pitchFamily="34" charset="-122"/>
                <a:cs typeface="Arial" pitchFamily="34" charset="-120"/>
              </a:rPr>
              <a:t>MEET YOUR PANELISTS</a:t>
            </a:r>
            <a:endParaRPr lang="en-US" sz="1100" dirty="0"/>
          </a:p>
        </p:txBody>
      </p:sp>
      <p:sp>
        <p:nvSpPr>
          <p:cNvPr id="4" name="Shape 2"/>
          <p:cNvSpPr/>
          <p:nvPr/>
        </p:nvSpPr>
        <p:spPr>
          <a:xfrm>
            <a:off x="640080" y="685800"/>
            <a:ext cx="1371600" cy="0"/>
          </a:xfrm>
          <a:prstGeom prst="line">
            <a:avLst/>
          </a:prstGeom>
          <a:noFill/>
          <a:ln w="31750">
            <a:solidFill>
              <a:srgbClr val="D4A843"/>
            </a:solidFill>
            <a:prstDash val="solid"/>
          </a:ln>
        </p:spPr>
      </p:sp>
      <p:sp>
        <p:nvSpPr>
          <p:cNvPr id="5" name="Shape 3"/>
          <p:cNvSpPr/>
          <p:nvPr/>
        </p:nvSpPr>
        <p:spPr>
          <a:xfrm>
            <a:off x="457200" y="1097280"/>
            <a:ext cx="3840480" cy="3291840"/>
          </a:xfrm>
          <a:prstGeom prst="rect">
            <a:avLst/>
          </a:prstGeom>
          <a:solidFill>
            <a:srgbClr val="FFFFFF"/>
          </a:solidFill>
          <a:ln/>
          <a:effectLst>
            <a:outerShdw sx="100000" sy="100000" kx="0" ky="0" algn="bl" rotWithShape="0" blurRad="152400" dist="50800" dir="8100000">
              <a:srgbClr val="000000">
                <a:alpha val="25000"/>
              </a:srgbClr>
            </a:outerShdw>
          </a:effectLst>
        </p:spPr>
      </p:sp>
      <p:sp>
        <p:nvSpPr>
          <p:cNvPr id="6" name="Shape 4"/>
          <p:cNvSpPr/>
          <p:nvPr/>
        </p:nvSpPr>
        <p:spPr>
          <a:xfrm>
            <a:off x="457200" y="1097280"/>
            <a:ext cx="73152" cy="3291840"/>
          </a:xfrm>
          <a:prstGeom prst="rect">
            <a:avLst/>
          </a:prstGeom>
          <a:solidFill>
            <a:srgbClr val="E63946"/>
          </a:solidFill>
          <a:ln/>
        </p:spPr>
      </p:sp>
      <p:pic>
        <p:nvPicPr>
          <p:cNvPr id="7" name="Image 0" descr="preencoded.png">    </p:cNvPr>
          <p:cNvPicPr>
            <a:picLocks noChangeAspect="1"/>
          </p:cNvPicPr>
          <p:nvPr/>
        </p:nvPicPr>
        <p:blipFill>
          <a:blip r:embed="rId1"/>
          <a:stretch>
            <a:fillRect/>
          </a:stretch>
        </p:blipFill>
        <p:spPr>
          <a:xfrm>
            <a:off x="777240" y="1325880"/>
            <a:ext cx="320040" cy="320040"/>
          </a:xfrm>
          <a:prstGeom prst="rect">
            <a:avLst/>
          </a:prstGeom>
        </p:spPr>
      </p:pic>
      <p:sp>
        <p:nvSpPr>
          <p:cNvPr id="8" name="Text 5"/>
          <p:cNvSpPr/>
          <p:nvPr/>
        </p:nvSpPr>
        <p:spPr>
          <a:xfrm>
            <a:off x="1188720" y="1280160"/>
            <a:ext cx="2743200" cy="320040"/>
          </a:xfrm>
          <a:prstGeom prst="rect">
            <a:avLst/>
          </a:prstGeom>
          <a:noFill/>
          <a:ln/>
        </p:spPr>
        <p:txBody>
          <a:bodyPr wrap="square" lIns="0" tIns="0" rIns="0" bIns="0" rtlCol="0" anchor="ctr"/>
          <a:lstStyle/>
          <a:p>
            <a:pPr indent="0" marL="0">
              <a:buNone/>
            </a:pPr>
            <a:r>
              <a:rPr lang="en-US" sz="2000" b="1" dirty="0">
                <a:solidFill>
                  <a:srgbClr val="2D2D2D"/>
                </a:solidFill>
                <a:latin typeface="Georgia" pitchFamily="34" charset="0"/>
                <a:ea typeface="Georgia" pitchFamily="34" charset="-122"/>
                <a:cs typeface="Georgia" pitchFamily="34" charset="-120"/>
              </a:rPr>
              <a:t>Adam Zell</a:t>
            </a:r>
            <a:endParaRPr lang="en-US" sz="2000" dirty="0"/>
          </a:p>
        </p:txBody>
      </p:sp>
      <p:sp>
        <p:nvSpPr>
          <p:cNvPr id="9" name="Text 6"/>
          <p:cNvSpPr/>
          <p:nvPr/>
        </p:nvSpPr>
        <p:spPr>
          <a:xfrm>
            <a:off x="1188720" y="1600200"/>
            <a:ext cx="2743200" cy="182880"/>
          </a:xfrm>
          <a:prstGeom prst="rect">
            <a:avLst/>
          </a:prstGeom>
          <a:noFill/>
          <a:ln/>
        </p:spPr>
        <p:txBody>
          <a:bodyPr wrap="square" lIns="0" tIns="0" rIns="0" bIns="0" rtlCol="0" anchor="ctr"/>
          <a:lstStyle/>
          <a:p>
            <a:pPr indent="0" marL="0">
              <a:buNone/>
            </a:pPr>
            <a:r>
              <a:rPr lang="en-US" sz="900" b="1" dirty="0">
                <a:solidFill>
                  <a:srgbClr val="E63946"/>
                </a:solidFill>
                <a:latin typeface="Arial" pitchFamily="34" charset="0"/>
                <a:ea typeface="Arial" pitchFamily="34" charset="-122"/>
                <a:cs typeface="Arial" pitchFamily="34" charset="-120"/>
              </a:rPr>
              <a:t>Founder &amp; CEO</a:t>
            </a:r>
            <a:endParaRPr lang="en-US" sz="900" dirty="0"/>
          </a:p>
        </p:txBody>
      </p:sp>
      <p:sp>
        <p:nvSpPr>
          <p:cNvPr id="10" name="Text 7"/>
          <p:cNvSpPr/>
          <p:nvPr/>
        </p:nvSpPr>
        <p:spPr>
          <a:xfrm>
            <a:off x="1188720" y="1783080"/>
            <a:ext cx="2743200" cy="182880"/>
          </a:xfrm>
          <a:prstGeom prst="rect">
            <a:avLst/>
          </a:prstGeom>
          <a:noFill/>
          <a:ln/>
        </p:spPr>
        <p:txBody>
          <a:bodyPr wrap="square" lIns="0" tIns="0" rIns="0" bIns="0" rtlCol="0" anchor="ctr"/>
          <a:lstStyle/>
          <a:p>
            <a:pPr indent="0" marL="0">
              <a:buNone/>
            </a:pPr>
            <a:r>
              <a:rPr lang="en-US" sz="900" dirty="0">
                <a:solidFill>
                  <a:srgbClr val="4A4A4A"/>
                </a:solidFill>
                <a:latin typeface="Arial" pitchFamily="34" charset="0"/>
                <a:ea typeface="Arial" pitchFamily="34" charset="-122"/>
                <a:cs typeface="Arial" pitchFamily="34" charset="-120"/>
              </a:rPr>
              <a:t>Boston Automations</a:t>
            </a:r>
            <a:endParaRPr lang="en-US" sz="900" dirty="0"/>
          </a:p>
        </p:txBody>
      </p:sp>
      <p:sp>
        <p:nvSpPr>
          <p:cNvPr id="11" name="Shape 8"/>
          <p:cNvSpPr/>
          <p:nvPr/>
        </p:nvSpPr>
        <p:spPr>
          <a:xfrm>
            <a:off x="777240" y="2103120"/>
            <a:ext cx="3200400" cy="0"/>
          </a:xfrm>
          <a:prstGeom prst="line">
            <a:avLst/>
          </a:prstGeom>
          <a:noFill/>
          <a:ln w="12700">
            <a:solidFill>
              <a:srgbClr val="F7F7F8"/>
            </a:solidFill>
            <a:prstDash val="solid"/>
          </a:ln>
        </p:spPr>
      </p:sp>
      <p:sp>
        <p:nvSpPr>
          <p:cNvPr id="12" name="Text 9"/>
          <p:cNvSpPr/>
          <p:nvPr/>
        </p:nvSpPr>
        <p:spPr>
          <a:xfrm>
            <a:off x="777240" y="2240280"/>
            <a:ext cx="3291840" cy="1920240"/>
          </a:xfrm>
          <a:prstGeom prst="rect">
            <a:avLst/>
          </a:prstGeom>
          <a:noFill/>
          <a:ln/>
        </p:spPr>
        <p:txBody>
          <a:bodyPr wrap="square" lIns="0" tIns="0" rIns="0" bIns="0" rtlCol="0" anchor="t"/>
          <a:lstStyle/>
          <a:p>
            <a:pPr indent="0" marL="0">
              <a:buNone/>
            </a:pPr>
            <a:r>
              <a:rPr lang="en-US" sz="1000" dirty="0">
                <a:solidFill>
                  <a:srgbClr val="4A4A4A"/>
                </a:solidFill>
                <a:latin typeface="Arial" pitchFamily="34" charset="0"/>
                <a:ea typeface="Arial" pitchFamily="34" charset="-122"/>
                <a:cs typeface="Arial" pitchFamily="34" charset="-120"/>
              </a:rPr>
              <a:t>Full-service smart home &amp; business technology company in New England</a:t>
            </a:r>
            <a:endParaRPr lang="en-US" sz="1000" dirty="0"/>
          </a:p>
          <a:p>
            <a:pPr indent="0" marL="0">
              <a:buNone/>
            </a:pPr>
            <a:endParaRPr lang="en-US" sz="1000" dirty="0"/>
          </a:p>
          <a:p>
            <a:pPr indent="0" marL="0">
              <a:buNone/>
            </a:pPr>
            <a:r>
              <a:rPr lang="en-US" sz="1000" dirty="0">
                <a:solidFill>
                  <a:srgbClr val="4A4A4A"/>
                </a:solidFill>
                <a:latin typeface="Arial" pitchFamily="34" charset="0"/>
                <a:ea typeface="Arial" pitchFamily="34" charset="-122"/>
                <a:cs typeface="Arial" pitchFamily="34" charset="-120"/>
              </a:rPr>
              <a:t>15+ years in enterprise software before pivoting to CI</a:t>
            </a:r>
            <a:endParaRPr lang="en-US" sz="1000" dirty="0"/>
          </a:p>
          <a:p>
            <a:pPr indent="0" marL="0">
              <a:buNone/>
            </a:pPr>
            <a:endParaRPr lang="en-US" sz="1000" dirty="0"/>
          </a:p>
          <a:p>
            <a:pPr indent="0" marL="0">
              <a:buNone/>
            </a:pPr>
            <a:r>
              <a:rPr lang="en-US" sz="1000" b="1" dirty="0">
                <a:solidFill>
                  <a:srgbClr val="2D2D2D"/>
                </a:solidFill>
                <a:latin typeface="Arial" pitchFamily="34" charset="0"/>
                <a:ea typeface="Arial" pitchFamily="34" charset="-122"/>
                <a:cs typeface="Arial" pitchFamily="34" charset="-120"/>
              </a:rPr>
              <a:t>Built 25+ apps using AI tools — zero coding background</a:t>
            </a:r>
            <a:endParaRPr lang="en-US" sz="1000" dirty="0"/>
          </a:p>
          <a:p>
            <a:pPr indent="0" marL="0">
              <a:buNone/>
            </a:pPr>
            <a:endParaRPr lang="en-US" sz="1000" dirty="0"/>
          </a:p>
          <a:p>
            <a:pPr indent="0" marL="0">
              <a:buNone/>
            </a:pPr>
            <a:r>
              <a:rPr lang="en-US" sz="1000" dirty="0">
                <a:solidFill>
                  <a:srgbClr val="4A4A4A"/>
                </a:solidFill>
                <a:latin typeface="Arial" pitchFamily="34" charset="0"/>
                <a:ea typeface="Arial" pitchFamily="34" charset="-122"/>
                <a:cs typeface="Arial" pitchFamily="34" charset="-120"/>
              </a:rPr>
              <a:t>2024 Lutron Excellence Award &amp; Sonance Project of the Year</a:t>
            </a:r>
            <a:endParaRPr lang="en-US" sz="1000" dirty="0"/>
          </a:p>
        </p:txBody>
      </p:sp>
      <p:sp>
        <p:nvSpPr>
          <p:cNvPr id="13" name="Shape 10"/>
          <p:cNvSpPr/>
          <p:nvPr/>
        </p:nvSpPr>
        <p:spPr>
          <a:xfrm>
            <a:off x="4846320" y="1097280"/>
            <a:ext cx="3840480" cy="3291840"/>
          </a:xfrm>
          <a:prstGeom prst="rect">
            <a:avLst/>
          </a:prstGeom>
          <a:solidFill>
            <a:srgbClr val="FFFFFF"/>
          </a:solidFill>
          <a:ln/>
          <a:effectLst>
            <a:outerShdw sx="100000" sy="100000" kx="0" ky="0" algn="bl" rotWithShape="0" blurRad="152400" dist="50800" dir="8100000">
              <a:srgbClr val="000000">
                <a:alpha val="25000"/>
              </a:srgbClr>
            </a:outerShdw>
          </a:effectLst>
        </p:spPr>
      </p:sp>
      <p:sp>
        <p:nvSpPr>
          <p:cNvPr id="14" name="Shape 11"/>
          <p:cNvSpPr/>
          <p:nvPr/>
        </p:nvSpPr>
        <p:spPr>
          <a:xfrm>
            <a:off x="4846320" y="1097280"/>
            <a:ext cx="73152" cy="3291840"/>
          </a:xfrm>
          <a:prstGeom prst="rect">
            <a:avLst/>
          </a:prstGeom>
          <a:solidFill>
            <a:srgbClr val="D4A843"/>
          </a:solidFill>
          <a:ln/>
        </p:spPr>
      </p:sp>
      <p:pic>
        <p:nvPicPr>
          <p:cNvPr id="15" name="Image 1" descr="preencoded.png">    </p:cNvPr>
          <p:cNvPicPr>
            <a:picLocks noChangeAspect="1"/>
          </p:cNvPicPr>
          <p:nvPr/>
        </p:nvPicPr>
        <p:blipFill>
          <a:blip r:embed="rId2"/>
          <a:stretch>
            <a:fillRect/>
          </a:stretch>
        </p:blipFill>
        <p:spPr>
          <a:xfrm>
            <a:off x="5166360" y="1325880"/>
            <a:ext cx="320040" cy="320040"/>
          </a:xfrm>
          <a:prstGeom prst="rect">
            <a:avLst/>
          </a:prstGeom>
        </p:spPr>
      </p:pic>
      <p:sp>
        <p:nvSpPr>
          <p:cNvPr id="16" name="Text 12"/>
          <p:cNvSpPr/>
          <p:nvPr/>
        </p:nvSpPr>
        <p:spPr>
          <a:xfrm>
            <a:off x="5577840" y="1280160"/>
            <a:ext cx="2743200" cy="320040"/>
          </a:xfrm>
          <a:prstGeom prst="rect">
            <a:avLst/>
          </a:prstGeom>
          <a:noFill/>
          <a:ln/>
        </p:spPr>
        <p:txBody>
          <a:bodyPr wrap="square" lIns="0" tIns="0" rIns="0" bIns="0" rtlCol="0" anchor="ctr"/>
          <a:lstStyle/>
          <a:p>
            <a:pPr indent="0" marL="0">
              <a:buNone/>
            </a:pPr>
            <a:r>
              <a:rPr lang="en-US" sz="2000" b="1" dirty="0">
                <a:solidFill>
                  <a:srgbClr val="2D2D2D"/>
                </a:solidFill>
                <a:latin typeface="Georgia" pitchFamily="34" charset="0"/>
                <a:ea typeface="Georgia" pitchFamily="34" charset="-122"/>
                <a:cs typeface="Georgia" pitchFamily="34" charset="-120"/>
              </a:rPr>
              <a:t>Kyle Steele</a:t>
            </a:r>
            <a:endParaRPr lang="en-US" sz="2000" dirty="0"/>
          </a:p>
        </p:txBody>
      </p:sp>
      <p:sp>
        <p:nvSpPr>
          <p:cNvPr id="17" name="Text 13"/>
          <p:cNvSpPr/>
          <p:nvPr/>
        </p:nvSpPr>
        <p:spPr>
          <a:xfrm>
            <a:off x="5577840" y="1600200"/>
            <a:ext cx="2743200" cy="182880"/>
          </a:xfrm>
          <a:prstGeom prst="rect">
            <a:avLst/>
          </a:prstGeom>
          <a:noFill/>
          <a:ln/>
        </p:spPr>
        <p:txBody>
          <a:bodyPr wrap="square" lIns="0" tIns="0" rIns="0" bIns="0" rtlCol="0" anchor="ctr"/>
          <a:lstStyle/>
          <a:p>
            <a:pPr indent="0" marL="0">
              <a:buNone/>
            </a:pPr>
            <a:r>
              <a:rPr lang="en-US" sz="900" b="1" dirty="0">
                <a:solidFill>
                  <a:srgbClr val="B8922F"/>
                </a:solidFill>
                <a:latin typeface="Arial" pitchFamily="34" charset="0"/>
                <a:ea typeface="Arial" pitchFamily="34" charset="-122"/>
                <a:cs typeface="Arial" pitchFamily="34" charset="-120"/>
              </a:rPr>
              <a:t>Founder &amp; President</a:t>
            </a:r>
            <a:endParaRPr lang="en-US" sz="900" dirty="0"/>
          </a:p>
        </p:txBody>
      </p:sp>
      <p:sp>
        <p:nvSpPr>
          <p:cNvPr id="18" name="Text 14"/>
          <p:cNvSpPr/>
          <p:nvPr/>
        </p:nvSpPr>
        <p:spPr>
          <a:xfrm>
            <a:off x="5577840" y="1783080"/>
            <a:ext cx="2743200" cy="182880"/>
          </a:xfrm>
          <a:prstGeom prst="rect">
            <a:avLst/>
          </a:prstGeom>
          <a:noFill/>
          <a:ln/>
        </p:spPr>
        <p:txBody>
          <a:bodyPr wrap="square" lIns="0" tIns="0" rIns="0" bIns="0" rtlCol="0" anchor="ctr"/>
          <a:lstStyle/>
          <a:p>
            <a:pPr indent="0" marL="0">
              <a:buNone/>
            </a:pPr>
            <a:r>
              <a:rPr lang="en-US" sz="900" dirty="0">
                <a:solidFill>
                  <a:srgbClr val="4A4A4A"/>
                </a:solidFill>
                <a:latin typeface="Arial" pitchFamily="34" charset="0"/>
                <a:ea typeface="Arial" pitchFamily="34" charset="-122"/>
                <a:cs typeface="Arial" pitchFamily="34" charset="-120"/>
              </a:rPr>
              <a:t>Global Wave Integration</a:t>
            </a:r>
            <a:endParaRPr lang="en-US" sz="900" dirty="0"/>
          </a:p>
        </p:txBody>
      </p:sp>
      <p:sp>
        <p:nvSpPr>
          <p:cNvPr id="19" name="Shape 15"/>
          <p:cNvSpPr/>
          <p:nvPr/>
        </p:nvSpPr>
        <p:spPr>
          <a:xfrm>
            <a:off x="5166360" y="2103120"/>
            <a:ext cx="3200400" cy="0"/>
          </a:xfrm>
          <a:prstGeom prst="line">
            <a:avLst/>
          </a:prstGeom>
          <a:noFill/>
          <a:ln w="12700">
            <a:solidFill>
              <a:srgbClr val="F7F7F8"/>
            </a:solidFill>
            <a:prstDash val="solid"/>
          </a:ln>
        </p:spPr>
      </p:sp>
      <p:sp>
        <p:nvSpPr>
          <p:cNvPr id="20" name="Text 16"/>
          <p:cNvSpPr/>
          <p:nvPr/>
        </p:nvSpPr>
        <p:spPr>
          <a:xfrm>
            <a:off x="5166360" y="2240280"/>
            <a:ext cx="3291840" cy="1920240"/>
          </a:xfrm>
          <a:prstGeom prst="rect">
            <a:avLst/>
          </a:prstGeom>
          <a:noFill/>
          <a:ln/>
        </p:spPr>
        <p:txBody>
          <a:bodyPr wrap="square" lIns="0" tIns="0" rIns="0" bIns="0" rtlCol="0" anchor="t"/>
          <a:lstStyle/>
          <a:p>
            <a:pPr indent="0" marL="0">
              <a:buNone/>
            </a:pPr>
            <a:r>
              <a:rPr lang="en-US" sz="1000" dirty="0">
                <a:solidFill>
                  <a:srgbClr val="4A4A4A"/>
                </a:solidFill>
                <a:latin typeface="Arial" pitchFamily="34" charset="0"/>
                <a:ea typeface="Arial" pitchFamily="34" charset="-122"/>
                <a:cs typeface="Arial" pitchFamily="34" charset="-120"/>
              </a:rPr>
              <a:t>Award-winning, international CI firm based in Los Angeles</a:t>
            </a:r>
            <a:endParaRPr lang="en-US" sz="1000" dirty="0"/>
          </a:p>
          <a:p>
            <a:pPr indent="0" marL="0">
              <a:buNone/>
            </a:pPr>
            <a:endParaRPr lang="en-US" sz="1000" dirty="0"/>
          </a:p>
          <a:p>
            <a:pPr indent="0" marL="0">
              <a:buNone/>
            </a:pPr>
            <a:r>
              <a:rPr lang="en-US" sz="1000" dirty="0">
                <a:solidFill>
                  <a:srgbClr val="4A4A4A"/>
                </a:solidFill>
                <a:latin typeface="Arial" pitchFamily="34" charset="0"/>
                <a:ea typeface="Arial" pitchFamily="34" charset="-122"/>
                <a:cs typeface="Arial" pitchFamily="34" charset="-120"/>
              </a:rPr>
              <a:t>20+ years in CI — started as installer &amp; Crestron programmer in 2003</a:t>
            </a:r>
            <a:endParaRPr lang="en-US" sz="1000" dirty="0"/>
          </a:p>
          <a:p>
            <a:pPr indent="0" marL="0">
              <a:buNone/>
            </a:pPr>
            <a:endParaRPr lang="en-US" sz="1000" dirty="0"/>
          </a:p>
          <a:p>
            <a:pPr indent="0" marL="0">
              <a:buNone/>
            </a:pPr>
            <a:r>
              <a:rPr lang="en-US" sz="1000" b="1" dirty="0">
                <a:solidFill>
                  <a:srgbClr val="2D2D2D"/>
                </a:solidFill>
                <a:latin typeface="Arial" pitchFamily="34" charset="0"/>
                <a:ea typeface="Arial" pitchFamily="34" charset="-122"/>
                <a:cs typeface="Arial" pitchFamily="34" charset="-120"/>
              </a:rPr>
              <a:t>Uses AI daily for proposals, design docs &amp; diagnostics</a:t>
            </a:r>
            <a:endParaRPr lang="en-US" sz="1000" dirty="0"/>
          </a:p>
          <a:p>
            <a:pPr indent="0" marL="0">
              <a:buNone/>
            </a:pPr>
            <a:endParaRPr lang="en-US" sz="1000" dirty="0"/>
          </a:p>
          <a:p>
            <a:pPr indent="0" marL="0">
              <a:buNone/>
            </a:pPr>
            <a:r>
              <a:rPr lang="en-US" sz="1000" dirty="0">
                <a:solidFill>
                  <a:srgbClr val="4A4A4A"/>
                </a:solidFill>
                <a:latin typeface="Arial" pitchFamily="34" charset="0"/>
                <a:ea typeface="Arial" pitchFamily="34" charset="-122"/>
                <a:cs typeface="Arial" pitchFamily="34" charset="-120"/>
              </a:rPr>
              <a:t>Multiple CEDIA Awards including Integrator of the Year finalist</a:t>
            </a:r>
            <a:endParaRPr lang="en-US" sz="1000" dirty="0"/>
          </a:p>
        </p:txBody>
      </p:sp>
      <p:sp>
        <p:nvSpPr>
          <p:cNvPr id="21" name="Shape 17"/>
          <p:cNvSpPr/>
          <p:nvPr/>
        </p:nvSpPr>
        <p:spPr>
          <a:xfrm>
            <a:off x="0" y="4709160"/>
            <a:ext cx="9144000" cy="434340"/>
          </a:xfrm>
          <a:prstGeom prst="rect">
            <a:avLst/>
          </a:prstGeom>
          <a:solidFill>
            <a:srgbClr val="2D2D2D"/>
          </a:solidFill>
          <a:ln/>
        </p:spPr>
      </p:sp>
      <p:sp>
        <p:nvSpPr>
          <p:cNvPr id="22" name="Shape 18"/>
          <p:cNvSpPr/>
          <p:nvPr/>
        </p:nvSpPr>
        <p:spPr>
          <a:xfrm>
            <a:off x="0" y="4709160"/>
            <a:ext cx="9144000" cy="18288"/>
          </a:xfrm>
          <a:prstGeom prst="rect">
            <a:avLst/>
          </a:prstGeom>
          <a:solidFill>
            <a:srgbClr val="D4A843"/>
          </a:solidFill>
          <a:ln/>
        </p:spPr>
      </p:sp>
      <p:sp>
        <p:nvSpPr>
          <p:cNvPr id="23" name="Text 19"/>
          <p:cNvSpPr/>
          <p:nvPr/>
        </p:nvSpPr>
        <p:spPr>
          <a:xfrm>
            <a:off x="457200" y="4709160"/>
            <a:ext cx="8229600" cy="434340"/>
          </a:xfrm>
          <a:prstGeom prst="rect">
            <a:avLst/>
          </a:prstGeom>
          <a:noFill/>
          <a:ln/>
        </p:spPr>
        <p:txBody>
          <a:bodyPr wrap="square" lIns="0" tIns="0" rIns="0" bIns="0" rtlCol="0" anchor="ctr"/>
          <a:lstStyle/>
          <a:p>
            <a:pPr algn="l" indent="0" marL="0">
              <a:buNone/>
            </a:pPr>
            <a:r>
              <a:rPr lang="en-US" sz="800" dirty="0">
                <a:solidFill>
                  <a:srgbClr val="9B9B9B"/>
                </a:solidFill>
                <a:latin typeface="Arial" pitchFamily="34" charset="0"/>
                <a:ea typeface="Arial" pitchFamily="34" charset="-122"/>
                <a:cs typeface="Arial" pitchFamily="34" charset="-120"/>
              </a:rPr>
              <a:t>Azione Unlimited  •  The Perspicacious Phoenix  •  Phoenix, AZ  •  April 2026</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AFAF8"/>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D4A843"/>
          </a:solidFill>
          <a:ln/>
        </p:spPr>
      </p:sp>
      <p:sp>
        <p:nvSpPr>
          <p:cNvPr id="3" name="Text 1"/>
          <p:cNvSpPr/>
          <p:nvPr/>
        </p:nvSpPr>
        <p:spPr>
          <a:xfrm>
            <a:off x="640080" y="137160"/>
            <a:ext cx="7315200" cy="411480"/>
          </a:xfrm>
          <a:prstGeom prst="rect">
            <a:avLst/>
          </a:prstGeom>
          <a:noFill/>
          <a:ln/>
        </p:spPr>
        <p:txBody>
          <a:bodyPr wrap="square" lIns="0" tIns="0" rIns="0" bIns="0" rtlCol="0" anchor="ctr"/>
          <a:lstStyle/>
          <a:p>
            <a:pPr indent="0" marL="0">
              <a:buNone/>
            </a:pPr>
            <a:r>
              <a:rPr lang="en-US" sz="2600" b="1" dirty="0">
                <a:solidFill>
                  <a:srgbClr val="2D2D2D"/>
                </a:solidFill>
                <a:latin typeface="Georgia" pitchFamily="34" charset="0"/>
                <a:ea typeface="Georgia" pitchFamily="34" charset="-122"/>
                <a:cs typeface="Georgia" pitchFamily="34" charset="-120"/>
              </a:rPr>
              <a:t>Your 7-Day AI Starter Plan</a:t>
            </a:r>
            <a:endParaRPr lang="en-US" sz="2600" dirty="0"/>
          </a:p>
        </p:txBody>
      </p:sp>
      <p:sp>
        <p:nvSpPr>
          <p:cNvPr id="4" name="Text 2"/>
          <p:cNvSpPr/>
          <p:nvPr/>
        </p:nvSpPr>
        <p:spPr>
          <a:xfrm>
            <a:off x="640080" y="548640"/>
            <a:ext cx="7315200" cy="228600"/>
          </a:xfrm>
          <a:prstGeom prst="rect">
            <a:avLst/>
          </a:prstGeom>
          <a:noFill/>
          <a:ln/>
        </p:spPr>
        <p:txBody>
          <a:bodyPr wrap="square" lIns="0" tIns="0" rIns="0" bIns="0" rtlCol="0" anchor="ctr"/>
          <a:lstStyle/>
          <a:p>
            <a:pPr indent="0" marL="0">
              <a:buNone/>
            </a:pPr>
            <a:r>
              <a:rPr lang="en-US" sz="1100" dirty="0">
                <a:solidFill>
                  <a:srgbClr val="9B9B9B"/>
                </a:solidFill>
                <a:latin typeface="Arial" pitchFamily="34" charset="0"/>
                <a:ea typeface="Arial" pitchFamily="34" charset="-122"/>
                <a:cs typeface="Arial" pitchFamily="34" charset="-120"/>
              </a:rPr>
              <a:t>One small action each day — that's all it takes</a:t>
            </a:r>
            <a:endParaRPr lang="en-US" sz="1100" dirty="0"/>
          </a:p>
        </p:txBody>
      </p:sp>
      <p:sp>
        <p:nvSpPr>
          <p:cNvPr id="5" name="Shape 3"/>
          <p:cNvSpPr/>
          <p:nvPr/>
        </p:nvSpPr>
        <p:spPr>
          <a:xfrm>
            <a:off x="640080" y="804672"/>
            <a:ext cx="1371600" cy="0"/>
          </a:xfrm>
          <a:prstGeom prst="line">
            <a:avLst/>
          </a:prstGeom>
          <a:noFill/>
          <a:ln w="31750">
            <a:solidFill>
              <a:srgbClr val="D4A843"/>
            </a:solidFill>
            <a:prstDash val="solid"/>
          </a:ln>
        </p:spPr>
      </p:sp>
      <p:sp>
        <p:nvSpPr>
          <p:cNvPr id="6" name="Shape 4"/>
          <p:cNvSpPr/>
          <p:nvPr/>
        </p:nvSpPr>
        <p:spPr>
          <a:xfrm>
            <a:off x="457200" y="960120"/>
            <a:ext cx="8229600" cy="438912"/>
          </a:xfrm>
          <a:prstGeom prst="rect">
            <a:avLst/>
          </a:prstGeom>
          <a:solidFill>
            <a:srgbClr val="FFFFFF"/>
          </a:solidFill>
          <a:ln/>
          <a:effectLst>
            <a:outerShdw sx="100000" sy="100000" kx="0" ky="0" algn="bl" rotWithShape="0" blurRad="63500" dist="12700" dir="8100000">
              <a:srgbClr val="000000">
                <a:alpha val="10000"/>
              </a:srgbClr>
            </a:outerShdw>
          </a:effectLst>
        </p:spPr>
      </p:sp>
      <p:sp>
        <p:nvSpPr>
          <p:cNvPr id="7" name="Shape 5"/>
          <p:cNvSpPr/>
          <p:nvPr/>
        </p:nvSpPr>
        <p:spPr>
          <a:xfrm>
            <a:off x="457200" y="960120"/>
            <a:ext cx="54864" cy="438912"/>
          </a:xfrm>
          <a:prstGeom prst="rect">
            <a:avLst/>
          </a:prstGeom>
          <a:solidFill>
            <a:srgbClr val="0D9488"/>
          </a:solidFill>
          <a:ln/>
        </p:spPr>
      </p:sp>
      <p:sp>
        <p:nvSpPr>
          <p:cNvPr id="8" name="Text 6"/>
          <p:cNvSpPr/>
          <p:nvPr/>
        </p:nvSpPr>
        <p:spPr>
          <a:xfrm>
            <a:off x="640080" y="960120"/>
            <a:ext cx="640080" cy="438912"/>
          </a:xfrm>
          <a:prstGeom prst="rect">
            <a:avLst/>
          </a:prstGeom>
          <a:noFill/>
          <a:ln/>
        </p:spPr>
        <p:txBody>
          <a:bodyPr wrap="square" lIns="0" tIns="0" rIns="0" bIns="0" rtlCol="0" anchor="ctr"/>
          <a:lstStyle/>
          <a:p>
            <a:pPr indent="0" marL="0">
              <a:buNone/>
            </a:pPr>
            <a:r>
              <a:rPr lang="en-US" sz="900" b="1" dirty="0">
                <a:solidFill>
                  <a:srgbClr val="0D9488"/>
                </a:solidFill>
                <a:latin typeface="Arial" pitchFamily="34" charset="0"/>
                <a:ea typeface="Arial" pitchFamily="34" charset="-122"/>
                <a:cs typeface="Arial" pitchFamily="34" charset="-120"/>
              </a:rPr>
              <a:t>DAY 1</a:t>
            </a:r>
            <a:endParaRPr lang="en-US" sz="900" dirty="0"/>
          </a:p>
        </p:txBody>
      </p:sp>
      <p:sp>
        <p:nvSpPr>
          <p:cNvPr id="9" name="Text 7"/>
          <p:cNvSpPr/>
          <p:nvPr/>
        </p:nvSpPr>
        <p:spPr>
          <a:xfrm>
            <a:off x="1280160" y="960120"/>
            <a:ext cx="3474720" cy="438912"/>
          </a:xfrm>
          <a:prstGeom prst="rect">
            <a:avLst/>
          </a:prstGeom>
          <a:noFill/>
          <a:ln/>
        </p:spPr>
        <p:txBody>
          <a:bodyPr wrap="square" lIns="0" tIns="0" rIns="0" bIns="0" rtlCol="0" anchor="ctr"/>
          <a:lstStyle/>
          <a:p>
            <a:pPr indent="0" marL="0">
              <a:buNone/>
            </a:pPr>
            <a:r>
              <a:rPr lang="en-US" sz="1100" b="1" dirty="0">
                <a:solidFill>
                  <a:srgbClr val="2D2D2D"/>
                </a:solidFill>
                <a:latin typeface="Arial" pitchFamily="34" charset="0"/>
                <a:ea typeface="Arial" pitchFamily="34" charset="-122"/>
                <a:cs typeface="Arial" pitchFamily="34" charset="-120"/>
              </a:rPr>
              <a:t>Sign up for Claude or ChatGPT</a:t>
            </a:r>
            <a:endParaRPr lang="en-US" sz="1100" dirty="0"/>
          </a:p>
        </p:txBody>
      </p:sp>
      <p:sp>
        <p:nvSpPr>
          <p:cNvPr id="10" name="Text 8"/>
          <p:cNvSpPr/>
          <p:nvPr/>
        </p:nvSpPr>
        <p:spPr>
          <a:xfrm>
            <a:off x="4846320" y="960120"/>
            <a:ext cx="3657600" cy="438912"/>
          </a:xfrm>
          <a:prstGeom prst="rect">
            <a:avLst/>
          </a:prstGeom>
          <a:noFill/>
          <a:ln/>
        </p:spPr>
        <p:txBody>
          <a:bodyPr wrap="square" lIns="0" tIns="0" rIns="0" bIns="0" rtlCol="0" anchor="ctr"/>
          <a:lstStyle/>
          <a:p>
            <a:pPr indent="0" marL="0">
              <a:buNone/>
            </a:pPr>
            <a:r>
              <a:rPr lang="en-US" sz="950" dirty="0">
                <a:solidFill>
                  <a:srgbClr val="9B9B9B"/>
                </a:solidFill>
                <a:latin typeface="Arial" pitchFamily="34" charset="0"/>
                <a:ea typeface="Arial" pitchFamily="34" charset="-122"/>
                <a:cs typeface="Arial" pitchFamily="34" charset="-120"/>
              </a:rPr>
              <a:t>Create an account and ask one question about your business</a:t>
            </a:r>
            <a:endParaRPr lang="en-US" sz="950" dirty="0"/>
          </a:p>
        </p:txBody>
      </p:sp>
      <p:sp>
        <p:nvSpPr>
          <p:cNvPr id="11" name="Shape 9"/>
          <p:cNvSpPr/>
          <p:nvPr/>
        </p:nvSpPr>
        <p:spPr>
          <a:xfrm>
            <a:off x="457200" y="1472184"/>
            <a:ext cx="8229600" cy="438912"/>
          </a:xfrm>
          <a:prstGeom prst="rect">
            <a:avLst/>
          </a:prstGeom>
          <a:solidFill>
            <a:srgbClr val="F7F7F8"/>
          </a:solidFill>
          <a:ln/>
          <a:effectLst>
            <a:outerShdw sx="100000" sy="100000" kx="0" ky="0" algn="bl" rotWithShape="0" blurRad="63500" dist="12700" dir="8100000">
              <a:srgbClr val="000000">
                <a:alpha val="10000"/>
              </a:srgbClr>
            </a:outerShdw>
          </a:effectLst>
        </p:spPr>
      </p:sp>
      <p:sp>
        <p:nvSpPr>
          <p:cNvPr id="12" name="Shape 10"/>
          <p:cNvSpPr/>
          <p:nvPr/>
        </p:nvSpPr>
        <p:spPr>
          <a:xfrm>
            <a:off x="457200" y="1472184"/>
            <a:ext cx="54864" cy="438912"/>
          </a:xfrm>
          <a:prstGeom prst="rect">
            <a:avLst/>
          </a:prstGeom>
          <a:solidFill>
            <a:srgbClr val="7C3AED"/>
          </a:solidFill>
          <a:ln/>
        </p:spPr>
      </p:sp>
      <p:sp>
        <p:nvSpPr>
          <p:cNvPr id="13" name="Text 11"/>
          <p:cNvSpPr/>
          <p:nvPr/>
        </p:nvSpPr>
        <p:spPr>
          <a:xfrm>
            <a:off x="640080" y="1472184"/>
            <a:ext cx="640080" cy="438912"/>
          </a:xfrm>
          <a:prstGeom prst="rect">
            <a:avLst/>
          </a:prstGeom>
          <a:noFill/>
          <a:ln/>
        </p:spPr>
        <p:txBody>
          <a:bodyPr wrap="square" lIns="0" tIns="0" rIns="0" bIns="0" rtlCol="0" anchor="ctr"/>
          <a:lstStyle/>
          <a:p>
            <a:pPr indent="0" marL="0">
              <a:buNone/>
            </a:pPr>
            <a:r>
              <a:rPr lang="en-US" sz="900" b="1" dirty="0">
                <a:solidFill>
                  <a:srgbClr val="7C3AED"/>
                </a:solidFill>
                <a:latin typeface="Arial" pitchFamily="34" charset="0"/>
                <a:ea typeface="Arial" pitchFamily="34" charset="-122"/>
                <a:cs typeface="Arial" pitchFamily="34" charset="-120"/>
              </a:rPr>
              <a:t>DAY 2</a:t>
            </a:r>
            <a:endParaRPr lang="en-US" sz="900" dirty="0"/>
          </a:p>
        </p:txBody>
      </p:sp>
      <p:sp>
        <p:nvSpPr>
          <p:cNvPr id="14" name="Text 12"/>
          <p:cNvSpPr/>
          <p:nvPr/>
        </p:nvSpPr>
        <p:spPr>
          <a:xfrm>
            <a:off x="1280160" y="1472184"/>
            <a:ext cx="3474720" cy="438912"/>
          </a:xfrm>
          <a:prstGeom prst="rect">
            <a:avLst/>
          </a:prstGeom>
          <a:noFill/>
          <a:ln/>
        </p:spPr>
        <p:txBody>
          <a:bodyPr wrap="square" lIns="0" tIns="0" rIns="0" bIns="0" rtlCol="0" anchor="ctr"/>
          <a:lstStyle/>
          <a:p>
            <a:pPr indent="0" marL="0">
              <a:buNone/>
            </a:pPr>
            <a:r>
              <a:rPr lang="en-US" sz="1100" b="1" dirty="0">
                <a:solidFill>
                  <a:srgbClr val="2D2D2D"/>
                </a:solidFill>
                <a:latin typeface="Arial" pitchFamily="34" charset="0"/>
                <a:ea typeface="Arial" pitchFamily="34" charset="-122"/>
                <a:cs typeface="Arial" pitchFamily="34" charset="-120"/>
              </a:rPr>
              <a:t>Write your first client email with AI</a:t>
            </a:r>
            <a:endParaRPr lang="en-US" sz="1100" dirty="0"/>
          </a:p>
        </p:txBody>
      </p:sp>
      <p:sp>
        <p:nvSpPr>
          <p:cNvPr id="15" name="Text 13"/>
          <p:cNvSpPr/>
          <p:nvPr/>
        </p:nvSpPr>
        <p:spPr>
          <a:xfrm>
            <a:off x="4846320" y="1472184"/>
            <a:ext cx="3657600" cy="438912"/>
          </a:xfrm>
          <a:prstGeom prst="rect">
            <a:avLst/>
          </a:prstGeom>
          <a:noFill/>
          <a:ln/>
        </p:spPr>
        <p:txBody>
          <a:bodyPr wrap="square" lIns="0" tIns="0" rIns="0" bIns="0" rtlCol="0" anchor="ctr"/>
          <a:lstStyle/>
          <a:p>
            <a:pPr indent="0" marL="0">
              <a:buNone/>
            </a:pPr>
            <a:r>
              <a:rPr lang="en-US" sz="950" dirty="0">
                <a:solidFill>
                  <a:srgbClr val="9B9B9B"/>
                </a:solidFill>
                <a:latin typeface="Arial" pitchFamily="34" charset="0"/>
                <a:ea typeface="Arial" pitchFamily="34" charset="-122"/>
                <a:cs typeface="Arial" pitchFamily="34" charset="-120"/>
              </a:rPr>
              <a:t>Use the prompt formula: Role + Context + Task + Format</a:t>
            </a:r>
            <a:endParaRPr lang="en-US" sz="950" dirty="0"/>
          </a:p>
        </p:txBody>
      </p:sp>
      <p:sp>
        <p:nvSpPr>
          <p:cNvPr id="16" name="Shape 14"/>
          <p:cNvSpPr/>
          <p:nvPr/>
        </p:nvSpPr>
        <p:spPr>
          <a:xfrm>
            <a:off x="457200" y="1984248"/>
            <a:ext cx="8229600" cy="438912"/>
          </a:xfrm>
          <a:prstGeom prst="rect">
            <a:avLst/>
          </a:prstGeom>
          <a:solidFill>
            <a:srgbClr val="FFFFFF"/>
          </a:solidFill>
          <a:ln/>
          <a:effectLst>
            <a:outerShdw sx="100000" sy="100000" kx="0" ky="0" algn="bl" rotWithShape="0" blurRad="63500" dist="12700" dir="8100000">
              <a:srgbClr val="000000">
                <a:alpha val="10000"/>
              </a:srgbClr>
            </a:outerShdw>
          </a:effectLst>
        </p:spPr>
      </p:sp>
      <p:sp>
        <p:nvSpPr>
          <p:cNvPr id="17" name="Shape 15"/>
          <p:cNvSpPr/>
          <p:nvPr/>
        </p:nvSpPr>
        <p:spPr>
          <a:xfrm>
            <a:off x="457200" y="1984248"/>
            <a:ext cx="54864" cy="438912"/>
          </a:xfrm>
          <a:prstGeom prst="rect">
            <a:avLst/>
          </a:prstGeom>
          <a:solidFill>
            <a:srgbClr val="D4A843"/>
          </a:solidFill>
          <a:ln/>
        </p:spPr>
      </p:sp>
      <p:sp>
        <p:nvSpPr>
          <p:cNvPr id="18" name="Text 16"/>
          <p:cNvSpPr/>
          <p:nvPr/>
        </p:nvSpPr>
        <p:spPr>
          <a:xfrm>
            <a:off x="640080" y="1984248"/>
            <a:ext cx="640080" cy="438912"/>
          </a:xfrm>
          <a:prstGeom prst="rect">
            <a:avLst/>
          </a:prstGeom>
          <a:noFill/>
          <a:ln/>
        </p:spPr>
        <p:txBody>
          <a:bodyPr wrap="square" lIns="0" tIns="0" rIns="0" bIns="0" rtlCol="0" anchor="ctr"/>
          <a:lstStyle/>
          <a:p>
            <a:pPr indent="0" marL="0">
              <a:buNone/>
            </a:pPr>
            <a:r>
              <a:rPr lang="en-US" sz="900" b="1" dirty="0">
                <a:solidFill>
                  <a:srgbClr val="D4A843"/>
                </a:solidFill>
                <a:latin typeface="Arial" pitchFamily="34" charset="0"/>
                <a:ea typeface="Arial" pitchFamily="34" charset="-122"/>
                <a:cs typeface="Arial" pitchFamily="34" charset="-120"/>
              </a:rPr>
              <a:t>DAY 3</a:t>
            </a:r>
            <a:endParaRPr lang="en-US" sz="900" dirty="0"/>
          </a:p>
        </p:txBody>
      </p:sp>
      <p:sp>
        <p:nvSpPr>
          <p:cNvPr id="19" name="Text 17"/>
          <p:cNvSpPr/>
          <p:nvPr/>
        </p:nvSpPr>
        <p:spPr>
          <a:xfrm>
            <a:off x="1280160" y="1984248"/>
            <a:ext cx="3474720" cy="438912"/>
          </a:xfrm>
          <a:prstGeom prst="rect">
            <a:avLst/>
          </a:prstGeom>
          <a:noFill/>
          <a:ln/>
        </p:spPr>
        <p:txBody>
          <a:bodyPr wrap="square" lIns="0" tIns="0" rIns="0" bIns="0" rtlCol="0" anchor="ctr"/>
          <a:lstStyle/>
          <a:p>
            <a:pPr indent="0" marL="0">
              <a:buNone/>
            </a:pPr>
            <a:r>
              <a:rPr lang="en-US" sz="1100" b="1" dirty="0">
                <a:solidFill>
                  <a:srgbClr val="2D2D2D"/>
                </a:solidFill>
                <a:latin typeface="Arial" pitchFamily="34" charset="0"/>
                <a:ea typeface="Arial" pitchFamily="34" charset="-122"/>
                <a:cs typeface="Arial" pitchFamily="34" charset="-120"/>
              </a:rPr>
              <a:t>Try the "100 Questions" technique</a:t>
            </a:r>
            <a:endParaRPr lang="en-US" sz="1100" dirty="0"/>
          </a:p>
        </p:txBody>
      </p:sp>
      <p:sp>
        <p:nvSpPr>
          <p:cNvPr id="20" name="Text 18"/>
          <p:cNvSpPr/>
          <p:nvPr/>
        </p:nvSpPr>
        <p:spPr>
          <a:xfrm>
            <a:off x="4846320" y="1984248"/>
            <a:ext cx="3657600" cy="438912"/>
          </a:xfrm>
          <a:prstGeom prst="rect">
            <a:avLst/>
          </a:prstGeom>
          <a:noFill/>
          <a:ln/>
        </p:spPr>
        <p:txBody>
          <a:bodyPr wrap="square" lIns="0" tIns="0" rIns="0" bIns="0" rtlCol="0" anchor="ctr"/>
          <a:lstStyle/>
          <a:p>
            <a:pPr indent="0" marL="0">
              <a:buNone/>
            </a:pPr>
            <a:r>
              <a:rPr lang="en-US" sz="950" dirty="0">
                <a:solidFill>
                  <a:srgbClr val="9B9B9B"/>
                </a:solidFill>
                <a:latin typeface="Arial" pitchFamily="34" charset="0"/>
                <a:ea typeface="Arial" pitchFamily="34" charset="-122"/>
                <a:cs typeface="Arial" pitchFamily="34" charset="-120"/>
              </a:rPr>
              <a:t>Pick one business process you want to improve</a:t>
            </a:r>
            <a:endParaRPr lang="en-US" sz="950" dirty="0"/>
          </a:p>
        </p:txBody>
      </p:sp>
      <p:sp>
        <p:nvSpPr>
          <p:cNvPr id="21" name="Shape 19"/>
          <p:cNvSpPr/>
          <p:nvPr/>
        </p:nvSpPr>
        <p:spPr>
          <a:xfrm>
            <a:off x="457200" y="2496312"/>
            <a:ext cx="8229600" cy="438912"/>
          </a:xfrm>
          <a:prstGeom prst="rect">
            <a:avLst/>
          </a:prstGeom>
          <a:solidFill>
            <a:srgbClr val="F7F7F8"/>
          </a:solidFill>
          <a:ln/>
          <a:effectLst>
            <a:outerShdw sx="100000" sy="100000" kx="0" ky="0" algn="bl" rotWithShape="0" blurRad="63500" dist="12700" dir="8100000">
              <a:srgbClr val="000000">
                <a:alpha val="10000"/>
              </a:srgbClr>
            </a:outerShdw>
          </a:effectLst>
        </p:spPr>
      </p:sp>
      <p:sp>
        <p:nvSpPr>
          <p:cNvPr id="22" name="Shape 20"/>
          <p:cNvSpPr/>
          <p:nvPr/>
        </p:nvSpPr>
        <p:spPr>
          <a:xfrm>
            <a:off x="457200" y="2496312"/>
            <a:ext cx="54864" cy="438912"/>
          </a:xfrm>
          <a:prstGeom prst="rect">
            <a:avLst/>
          </a:prstGeom>
          <a:solidFill>
            <a:srgbClr val="2563EB"/>
          </a:solidFill>
          <a:ln/>
        </p:spPr>
      </p:sp>
      <p:sp>
        <p:nvSpPr>
          <p:cNvPr id="23" name="Text 21"/>
          <p:cNvSpPr/>
          <p:nvPr/>
        </p:nvSpPr>
        <p:spPr>
          <a:xfrm>
            <a:off x="640080" y="2496312"/>
            <a:ext cx="640080" cy="438912"/>
          </a:xfrm>
          <a:prstGeom prst="rect">
            <a:avLst/>
          </a:prstGeom>
          <a:noFill/>
          <a:ln/>
        </p:spPr>
        <p:txBody>
          <a:bodyPr wrap="square" lIns="0" tIns="0" rIns="0" bIns="0" rtlCol="0" anchor="ctr"/>
          <a:lstStyle/>
          <a:p>
            <a:pPr indent="0" marL="0">
              <a:buNone/>
            </a:pPr>
            <a:r>
              <a:rPr lang="en-US" sz="900" b="1" dirty="0">
                <a:solidFill>
                  <a:srgbClr val="2563EB"/>
                </a:solidFill>
                <a:latin typeface="Arial" pitchFamily="34" charset="0"/>
                <a:ea typeface="Arial" pitchFamily="34" charset="-122"/>
                <a:cs typeface="Arial" pitchFamily="34" charset="-120"/>
              </a:rPr>
              <a:t>DAY 4</a:t>
            </a:r>
            <a:endParaRPr lang="en-US" sz="900" dirty="0"/>
          </a:p>
        </p:txBody>
      </p:sp>
      <p:sp>
        <p:nvSpPr>
          <p:cNvPr id="24" name="Text 22"/>
          <p:cNvSpPr/>
          <p:nvPr/>
        </p:nvSpPr>
        <p:spPr>
          <a:xfrm>
            <a:off x="1280160" y="2496312"/>
            <a:ext cx="3474720" cy="438912"/>
          </a:xfrm>
          <a:prstGeom prst="rect">
            <a:avLst/>
          </a:prstGeom>
          <a:noFill/>
          <a:ln/>
        </p:spPr>
        <p:txBody>
          <a:bodyPr wrap="square" lIns="0" tIns="0" rIns="0" bIns="0" rtlCol="0" anchor="ctr"/>
          <a:lstStyle/>
          <a:p>
            <a:pPr indent="0" marL="0">
              <a:buNone/>
            </a:pPr>
            <a:r>
              <a:rPr lang="en-US" sz="1100" b="1" dirty="0">
                <a:solidFill>
                  <a:srgbClr val="2D2D2D"/>
                </a:solidFill>
                <a:latin typeface="Arial" pitchFamily="34" charset="0"/>
                <a:ea typeface="Arial" pitchFamily="34" charset="-122"/>
                <a:cs typeface="Arial" pitchFamily="34" charset="-120"/>
              </a:rPr>
              <a:t>Use AI to draft a proposal or SOW</a:t>
            </a:r>
            <a:endParaRPr lang="en-US" sz="1100" dirty="0"/>
          </a:p>
        </p:txBody>
      </p:sp>
      <p:sp>
        <p:nvSpPr>
          <p:cNvPr id="25" name="Text 23"/>
          <p:cNvSpPr/>
          <p:nvPr/>
        </p:nvSpPr>
        <p:spPr>
          <a:xfrm>
            <a:off x="4846320" y="2496312"/>
            <a:ext cx="3657600" cy="438912"/>
          </a:xfrm>
          <a:prstGeom prst="rect">
            <a:avLst/>
          </a:prstGeom>
          <a:noFill/>
          <a:ln/>
        </p:spPr>
        <p:txBody>
          <a:bodyPr wrap="square" lIns="0" tIns="0" rIns="0" bIns="0" rtlCol="0" anchor="ctr"/>
          <a:lstStyle/>
          <a:p>
            <a:pPr indent="0" marL="0">
              <a:buNone/>
            </a:pPr>
            <a:r>
              <a:rPr lang="en-US" sz="950" dirty="0">
                <a:solidFill>
                  <a:srgbClr val="9B9B9B"/>
                </a:solidFill>
                <a:latin typeface="Arial" pitchFamily="34" charset="0"/>
                <a:ea typeface="Arial" pitchFamily="34" charset="-122"/>
                <a:cs typeface="Arial" pitchFamily="34" charset="-120"/>
              </a:rPr>
              <a:t>Give it project details, let it generate the first draft</a:t>
            </a:r>
            <a:endParaRPr lang="en-US" sz="950" dirty="0"/>
          </a:p>
        </p:txBody>
      </p:sp>
      <p:sp>
        <p:nvSpPr>
          <p:cNvPr id="26" name="Shape 24"/>
          <p:cNvSpPr/>
          <p:nvPr/>
        </p:nvSpPr>
        <p:spPr>
          <a:xfrm>
            <a:off x="457200" y="3008376"/>
            <a:ext cx="8229600" cy="438912"/>
          </a:xfrm>
          <a:prstGeom prst="rect">
            <a:avLst/>
          </a:prstGeom>
          <a:solidFill>
            <a:srgbClr val="FFFFFF"/>
          </a:solidFill>
          <a:ln/>
          <a:effectLst>
            <a:outerShdw sx="100000" sy="100000" kx="0" ky="0" algn="bl" rotWithShape="0" blurRad="63500" dist="12700" dir="8100000">
              <a:srgbClr val="000000">
                <a:alpha val="10000"/>
              </a:srgbClr>
            </a:outerShdw>
          </a:effectLst>
        </p:spPr>
      </p:sp>
      <p:sp>
        <p:nvSpPr>
          <p:cNvPr id="27" name="Shape 25"/>
          <p:cNvSpPr/>
          <p:nvPr/>
        </p:nvSpPr>
        <p:spPr>
          <a:xfrm>
            <a:off x="457200" y="3008376"/>
            <a:ext cx="54864" cy="438912"/>
          </a:xfrm>
          <a:prstGeom prst="rect">
            <a:avLst/>
          </a:prstGeom>
          <a:solidFill>
            <a:srgbClr val="D97706"/>
          </a:solidFill>
          <a:ln/>
        </p:spPr>
      </p:sp>
      <p:sp>
        <p:nvSpPr>
          <p:cNvPr id="28" name="Text 26"/>
          <p:cNvSpPr/>
          <p:nvPr/>
        </p:nvSpPr>
        <p:spPr>
          <a:xfrm>
            <a:off x="640080" y="3008376"/>
            <a:ext cx="640080" cy="438912"/>
          </a:xfrm>
          <a:prstGeom prst="rect">
            <a:avLst/>
          </a:prstGeom>
          <a:noFill/>
          <a:ln/>
        </p:spPr>
        <p:txBody>
          <a:bodyPr wrap="square" lIns="0" tIns="0" rIns="0" bIns="0" rtlCol="0" anchor="ctr"/>
          <a:lstStyle/>
          <a:p>
            <a:pPr indent="0" marL="0">
              <a:buNone/>
            </a:pPr>
            <a:r>
              <a:rPr lang="en-US" sz="900" b="1" dirty="0">
                <a:solidFill>
                  <a:srgbClr val="D97706"/>
                </a:solidFill>
                <a:latin typeface="Arial" pitchFamily="34" charset="0"/>
                <a:ea typeface="Arial" pitchFamily="34" charset="-122"/>
                <a:cs typeface="Arial" pitchFamily="34" charset="-120"/>
              </a:rPr>
              <a:t>DAY 5</a:t>
            </a:r>
            <a:endParaRPr lang="en-US" sz="900" dirty="0"/>
          </a:p>
        </p:txBody>
      </p:sp>
      <p:sp>
        <p:nvSpPr>
          <p:cNvPr id="29" name="Text 27"/>
          <p:cNvSpPr/>
          <p:nvPr/>
        </p:nvSpPr>
        <p:spPr>
          <a:xfrm>
            <a:off x="1280160" y="3008376"/>
            <a:ext cx="3474720" cy="438912"/>
          </a:xfrm>
          <a:prstGeom prst="rect">
            <a:avLst/>
          </a:prstGeom>
          <a:noFill/>
          <a:ln/>
        </p:spPr>
        <p:txBody>
          <a:bodyPr wrap="square" lIns="0" tIns="0" rIns="0" bIns="0" rtlCol="0" anchor="ctr"/>
          <a:lstStyle/>
          <a:p>
            <a:pPr indent="0" marL="0">
              <a:buNone/>
            </a:pPr>
            <a:r>
              <a:rPr lang="en-US" sz="1100" b="1" dirty="0">
                <a:solidFill>
                  <a:srgbClr val="2D2D2D"/>
                </a:solidFill>
                <a:latin typeface="Arial" pitchFamily="34" charset="0"/>
                <a:ea typeface="Arial" pitchFamily="34" charset="-122"/>
                <a:cs typeface="Arial" pitchFamily="34" charset="-120"/>
              </a:rPr>
              <a:t>Create your first Custom GPT or Skill</a:t>
            </a:r>
            <a:endParaRPr lang="en-US" sz="1100" dirty="0"/>
          </a:p>
        </p:txBody>
      </p:sp>
      <p:sp>
        <p:nvSpPr>
          <p:cNvPr id="30" name="Text 28"/>
          <p:cNvSpPr/>
          <p:nvPr/>
        </p:nvSpPr>
        <p:spPr>
          <a:xfrm>
            <a:off x="4846320" y="3008376"/>
            <a:ext cx="3657600" cy="438912"/>
          </a:xfrm>
          <a:prstGeom prst="rect">
            <a:avLst/>
          </a:prstGeom>
          <a:noFill/>
          <a:ln/>
        </p:spPr>
        <p:txBody>
          <a:bodyPr wrap="square" lIns="0" tIns="0" rIns="0" bIns="0" rtlCol="0" anchor="ctr"/>
          <a:lstStyle/>
          <a:p>
            <a:pPr indent="0" marL="0">
              <a:buNone/>
            </a:pPr>
            <a:r>
              <a:rPr lang="en-US" sz="950" dirty="0">
                <a:solidFill>
                  <a:srgbClr val="9B9B9B"/>
                </a:solidFill>
                <a:latin typeface="Arial" pitchFamily="34" charset="0"/>
                <a:ea typeface="Arial" pitchFamily="34" charset="-122"/>
                <a:cs typeface="Arial" pitchFamily="34" charset="-120"/>
              </a:rPr>
              <a:t>Start with your email voice or a proposal template</a:t>
            </a:r>
            <a:endParaRPr lang="en-US" sz="950" dirty="0"/>
          </a:p>
        </p:txBody>
      </p:sp>
      <p:sp>
        <p:nvSpPr>
          <p:cNvPr id="31" name="Shape 29"/>
          <p:cNvSpPr/>
          <p:nvPr/>
        </p:nvSpPr>
        <p:spPr>
          <a:xfrm>
            <a:off x="457200" y="3520440"/>
            <a:ext cx="8229600" cy="438912"/>
          </a:xfrm>
          <a:prstGeom prst="rect">
            <a:avLst/>
          </a:prstGeom>
          <a:solidFill>
            <a:srgbClr val="F7F7F8"/>
          </a:solidFill>
          <a:ln/>
          <a:effectLst>
            <a:outerShdw sx="100000" sy="100000" kx="0" ky="0" algn="bl" rotWithShape="0" blurRad="63500" dist="12700" dir="8100000">
              <a:srgbClr val="000000">
                <a:alpha val="10000"/>
              </a:srgbClr>
            </a:outerShdw>
          </a:effectLst>
        </p:spPr>
      </p:sp>
      <p:sp>
        <p:nvSpPr>
          <p:cNvPr id="32" name="Shape 30"/>
          <p:cNvSpPr/>
          <p:nvPr/>
        </p:nvSpPr>
        <p:spPr>
          <a:xfrm>
            <a:off x="457200" y="3520440"/>
            <a:ext cx="54864" cy="438912"/>
          </a:xfrm>
          <a:prstGeom prst="rect">
            <a:avLst/>
          </a:prstGeom>
          <a:solidFill>
            <a:srgbClr val="059669"/>
          </a:solidFill>
          <a:ln/>
        </p:spPr>
      </p:sp>
      <p:sp>
        <p:nvSpPr>
          <p:cNvPr id="33" name="Text 31"/>
          <p:cNvSpPr/>
          <p:nvPr/>
        </p:nvSpPr>
        <p:spPr>
          <a:xfrm>
            <a:off x="640080" y="3520440"/>
            <a:ext cx="640080" cy="438912"/>
          </a:xfrm>
          <a:prstGeom prst="rect">
            <a:avLst/>
          </a:prstGeom>
          <a:noFill/>
          <a:ln/>
        </p:spPr>
        <p:txBody>
          <a:bodyPr wrap="square" lIns="0" tIns="0" rIns="0" bIns="0" rtlCol="0" anchor="ctr"/>
          <a:lstStyle/>
          <a:p>
            <a:pPr indent="0" marL="0">
              <a:buNone/>
            </a:pPr>
            <a:r>
              <a:rPr lang="en-US" sz="900" b="1" dirty="0">
                <a:solidFill>
                  <a:srgbClr val="059669"/>
                </a:solidFill>
                <a:latin typeface="Arial" pitchFamily="34" charset="0"/>
                <a:ea typeface="Arial" pitchFamily="34" charset="-122"/>
                <a:cs typeface="Arial" pitchFamily="34" charset="-120"/>
              </a:rPr>
              <a:t>DAY 6</a:t>
            </a:r>
            <a:endParaRPr lang="en-US" sz="900" dirty="0"/>
          </a:p>
        </p:txBody>
      </p:sp>
      <p:sp>
        <p:nvSpPr>
          <p:cNvPr id="34" name="Text 32"/>
          <p:cNvSpPr/>
          <p:nvPr/>
        </p:nvSpPr>
        <p:spPr>
          <a:xfrm>
            <a:off x="1280160" y="3520440"/>
            <a:ext cx="3474720" cy="438912"/>
          </a:xfrm>
          <a:prstGeom prst="rect">
            <a:avLst/>
          </a:prstGeom>
          <a:noFill/>
          <a:ln/>
        </p:spPr>
        <p:txBody>
          <a:bodyPr wrap="square" lIns="0" tIns="0" rIns="0" bIns="0" rtlCol="0" anchor="ctr"/>
          <a:lstStyle/>
          <a:p>
            <a:pPr indent="0" marL="0">
              <a:buNone/>
            </a:pPr>
            <a:r>
              <a:rPr lang="en-US" sz="1100" b="1" dirty="0">
                <a:solidFill>
                  <a:srgbClr val="2D2D2D"/>
                </a:solidFill>
                <a:latin typeface="Arial" pitchFamily="34" charset="0"/>
                <a:ea typeface="Arial" pitchFamily="34" charset="-122"/>
                <a:cs typeface="Arial" pitchFamily="34" charset="-120"/>
              </a:rPr>
              <a:t>Explore one new AI tool</a:t>
            </a:r>
            <a:endParaRPr lang="en-US" sz="1100" dirty="0"/>
          </a:p>
        </p:txBody>
      </p:sp>
      <p:sp>
        <p:nvSpPr>
          <p:cNvPr id="35" name="Text 33"/>
          <p:cNvSpPr/>
          <p:nvPr/>
        </p:nvSpPr>
        <p:spPr>
          <a:xfrm>
            <a:off x="4846320" y="3520440"/>
            <a:ext cx="3657600" cy="438912"/>
          </a:xfrm>
          <a:prstGeom prst="rect">
            <a:avLst/>
          </a:prstGeom>
          <a:noFill/>
          <a:ln/>
        </p:spPr>
        <p:txBody>
          <a:bodyPr wrap="square" lIns="0" tIns="0" rIns="0" bIns="0" rtlCol="0" anchor="ctr"/>
          <a:lstStyle/>
          <a:p>
            <a:pPr indent="0" marL="0">
              <a:buNone/>
            </a:pPr>
            <a:r>
              <a:rPr lang="en-US" sz="950" dirty="0">
                <a:solidFill>
                  <a:srgbClr val="9B9B9B"/>
                </a:solidFill>
                <a:latin typeface="Arial" pitchFamily="34" charset="0"/>
                <a:ea typeface="Arial" pitchFamily="34" charset="-122"/>
                <a:cs typeface="Arial" pitchFamily="34" charset="-120"/>
              </a:rPr>
              <a:t>Try Otter.ai for meeting notes or Canva AI for social</a:t>
            </a:r>
            <a:endParaRPr lang="en-US" sz="950" dirty="0"/>
          </a:p>
        </p:txBody>
      </p:sp>
      <p:sp>
        <p:nvSpPr>
          <p:cNvPr id="36" name="Shape 34"/>
          <p:cNvSpPr/>
          <p:nvPr/>
        </p:nvSpPr>
        <p:spPr>
          <a:xfrm>
            <a:off x="457200" y="4032504"/>
            <a:ext cx="8229600" cy="438912"/>
          </a:xfrm>
          <a:prstGeom prst="rect">
            <a:avLst/>
          </a:prstGeom>
          <a:solidFill>
            <a:srgbClr val="FFFFFF"/>
          </a:solidFill>
          <a:ln/>
          <a:effectLst>
            <a:outerShdw sx="100000" sy="100000" kx="0" ky="0" algn="bl" rotWithShape="0" blurRad="63500" dist="12700" dir="8100000">
              <a:srgbClr val="000000">
                <a:alpha val="10000"/>
              </a:srgbClr>
            </a:outerShdw>
          </a:effectLst>
        </p:spPr>
      </p:sp>
      <p:sp>
        <p:nvSpPr>
          <p:cNvPr id="37" name="Shape 35"/>
          <p:cNvSpPr/>
          <p:nvPr/>
        </p:nvSpPr>
        <p:spPr>
          <a:xfrm>
            <a:off x="457200" y="4032504"/>
            <a:ext cx="54864" cy="438912"/>
          </a:xfrm>
          <a:prstGeom prst="rect">
            <a:avLst/>
          </a:prstGeom>
          <a:solidFill>
            <a:srgbClr val="E11D48"/>
          </a:solidFill>
          <a:ln/>
        </p:spPr>
      </p:sp>
      <p:sp>
        <p:nvSpPr>
          <p:cNvPr id="38" name="Text 36"/>
          <p:cNvSpPr/>
          <p:nvPr/>
        </p:nvSpPr>
        <p:spPr>
          <a:xfrm>
            <a:off x="640080" y="4032504"/>
            <a:ext cx="640080" cy="438912"/>
          </a:xfrm>
          <a:prstGeom prst="rect">
            <a:avLst/>
          </a:prstGeom>
          <a:noFill/>
          <a:ln/>
        </p:spPr>
        <p:txBody>
          <a:bodyPr wrap="square" lIns="0" tIns="0" rIns="0" bIns="0" rtlCol="0" anchor="ctr"/>
          <a:lstStyle/>
          <a:p>
            <a:pPr indent="0" marL="0">
              <a:buNone/>
            </a:pPr>
            <a:r>
              <a:rPr lang="en-US" sz="900" b="1" dirty="0">
                <a:solidFill>
                  <a:srgbClr val="E11D48"/>
                </a:solidFill>
                <a:latin typeface="Arial" pitchFamily="34" charset="0"/>
                <a:ea typeface="Arial" pitchFamily="34" charset="-122"/>
                <a:cs typeface="Arial" pitchFamily="34" charset="-120"/>
              </a:rPr>
              <a:t>DAY 7</a:t>
            </a:r>
            <a:endParaRPr lang="en-US" sz="900" dirty="0"/>
          </a:p>
        </p:txBody>
      </p:sp>
      <p:sp>
        <p:nvSpPr>
          <p:cNvPr id="39" name="Text 37"/>
          <p:cNvSpPr/>
          <p:nvPr/>
        </p:nvSpPr>
        <p:spPr>
          <a:xfrm>
            <a:off x="1280160" y="4032504"/>
            <a:ext cx="3474720" cy="438912"/>
          </a:xfrm>
          <a:prstGeom prst="rect">
            <a:avLst/>
          </a:prstGeom>
          <a:noFill/>
          <a:ln/>
        </p:spPr>
        <p:txBody>
          <a:bodyPr wrap="square" lIns="0" tIns="0" rIns="0" bIns="0" rtlCol="0" anchor="ctr"/>
          <a:lstStyle/>
          <a:p>
            <a:pPr indent="0" marL="0">
              <a:buNone/>
            </a:pPr>
            <a:r>
              <a:rPr lang="en-US" sz="1100" b="1" dirty="0">
                <a:solidFill>
                  <a:srgbClr val="2D2D2D"/>
                </a:solidFill>
                <a:latin typeface="Arial" pitchFamily="34" charset="0"/>
                <a:ea typeface="Arial" pitchFamily="34" charset="-122"/>
                <a:cs typeface="Arial" pitchFamily="34" charset="-120"/>
              </a:rPr>
              <a:t>Visit Lovable.dev and describe a tool</a:t>
            </a:r>
            <a:endParaRPr lang="en-US" sz="1100" dirty="0"/>
          </a:p>
        </p:txBody>
      </p:sp>
      <p:sp>
        <p:nvSpPr>
          <p:cNvPr id="40" name="Text 38"/>
          <p:cNvSpPr/>
          <p:nvPr/>
        </p:nvSpPr>
        <p:spPr>
          <a:xfrm>
            <a:off x="4846320" y="4032504"/>
            <a:ext cx="3657600" cy="438912"/>
          </a:xfrm>
          <a:prstGeom prst="rect">
            <a:avLst/>
          </a:prstGeom>
          <a:noFill/>
          <a:ln/>
        </p:spPr>
        <p:txBody>
          <a:bodyPr wrap="square" lIns="0" tIns="0" rIns="0" bIns="0" rtlCol="0" anchor="ctr"/>
          <a:lstStyle/>
          <a:p>
            <a:pPr indent="0" marL="0">
              <a:buNone/>
            </a:pPr>
            <a:r>
              <a:rPr lang="en-US" sz="950" dirty="0">
                <a:solidFill>
                  <a:srgbClr val="9B9B9B"/>
                </a:solidFill>
                <a:latin typeface="Arial" pitchFamily="34" charset="0"/>
                <a:ea typeface="Arial" pitchFamily="34" charset="-122"/>
                <a:cs typeface="Arial" pitchFamily="34" charset="-120"/>
              </a:rPr>
              <a:t>See what AI builds for you — no coding required</a:t>
            </a:r>
            <a:endParaRPr lang="en-US" sz="950" dirty="0"/>
          </a:p>
        </p:txBody>
      </p:sp>
      <p:sp>
        <p:nvSpPr>
          <p:cNvPr id="41" name="Shape 39"/>
          <p:cNvSpPr/>
          <p:nvPr/>
        </p:nvSpPr>
        <p:spPr>
          <a:xfrm>
            <a:off x="0" y="4709160"/>
            <a:ext cx="9144000" cy="434340"/>
          </a:xfrm>
          <a:prstGeom prst="rect">
            <a:avLst/>
          </a:prstGeom>
          <a:solidFill>
            <a:srgbClr val="2D2D2D"/>
          </a:solidFill>
          <a:ln/>
        </p:spPr>
      </p:sp>
      <p:sp>
        <p:nvSpPr>
          <p:cNvPr id="42" name="Shape 40"/>
          <p:cNvSpPr/>
          <p:nvPr/>
        </p:nvSpPr>
        <p:spPr>
          <a:xfrm>
            <a:off x="0" y="4709160"/>
            <a:ext cx="9144000" cy="18288"/>
          </a:xfrm>
          <a:prstGeom prst="rect">
            <a:avLst/>
          </a:prstGeom>
          <a:solidFill>
            <a:srgbClr val="D4A843"/>
          </a:solidFill>
          <a:ln/>
        </p:spPr>
      </p:sp>
      <p:sp>
        <p:nvSpPr>
          <p:cNvPr id="43" name="Text 41"/>
          <p:cNvSpPr/>
          <p:nvPr/>
        </p:nvSpPr>
        <p:spPr>
          <a:xfrm>
            <a:off x="457200" y="4709160"/>
            <a:ext cx="8229600" cy="434340"/>
          </a:xfrm>
          <a:prstGeom prst="rect">
            <a:avLst/>
          </a:prstGeom>
          <a:noFill/>
          <a:ln/>
        </p:spPr>
        <p:txBody>
          <a:bodyPr wrap="square" lIns="0" tIns="0" rIns="0" bIns="0" rtlCol="0" anchor="ctr"/>
          <a:lstStyle/>
          <a:p>
            <a:pPr algn="l" indent="0" marL="0">
              <a:buNone/>
            </a:pPr>
            <a:r>
              <a:rPr lang="en-US" sz="800" dirty="0">
                <a:solidFill>
                  <a:srgbClr val="9B9B9B"/>
                </a:solidFill>
                <a:latin typeface="Arial" pitchFamily="34" charset="0"/>
                <a:ea typeface="Arial" pitchFamily="34" charset="-122"/>
                <a:cs typeface="Arial" pitchFamily="34" charset="-120"/>
              </a:rPr>
              <a:t>Azione Unlimited  •  The Perspicacious Phoenix  •  Phoenix, AZ  •  April 2026</a:t>
            </a:r>
            <a:endParaRPr lang="en-US" sz="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141417"/>
        </a:solidFill>
      </p:bgPr>
    </p:bg>
    <p:spTree>
      <p:nvGrpSpPr>
        <p:cNvPr id="1" name=""/>
        <p:cNvGrpSpPr/>
        <p:nvPr/>
      </p:nvGrpSpPr>
      <p:grpSpPr>
        <a:xfrm>
          <a:off x="0" y="0"/>
          <a:ext cx="0" cy="0"/>
          <a:chOff x="0" y="0"/>
          <a:chExt cx="0" cy="0"/>
        </a:xfrm>
      </p:grpSpPr>
      <p:sp>
        <p:nvSpPr>
          <p:cNvPr id="2" name="Shape 0"/>
          <p:cNvSpPr/>
          <p:nvPr/>
        </p:nvSpPr>
        <p:spPr>
          <a:xfrm>
            <a:off x="0" y="0"/>
            <a:ext cx="36576" cy="5143500"/>
          </a:xfrm>
          <a:prstGeom prst="rect">
            <a:avLst/>
          </a:prstGeom>
          <a:solidFill>
            <a:srgbClr val="D4A843"/>
          </a:solidFill>
          <a:ln/>
        </p:spPr>
      </p:sp>
      <p:sp>
        <p:nvSpPr>
          <p:cNvPr id="3" name="Shape 1"/>
          <p:cNvSpPr/>
          <p:nvPr/>
        </p:nvSpPr>
        <p:spPr>
          <a:xfrm rot="-1800000">
            <a:off x="7315200" y="457200"/>
            <a:ext cx="1828800" cy="18288"/>
          </a:xfrm>
          <a:prstGeom prst="rect">
            <a:avLst/>
          </a:prstGeom>
          <a:solidFill>
            <a:srgbClr val="D4A843"/>
          </a:solidFill>
          <a:ln/>
        </p:spPr>
      </p:sp>
      <p:sp>
        <p:nvSpPr>
          <p:cNvPr id="4" name="Shape 2"/>
          <p:cNvSpPr/>
          <p:nvPr/>
        </p:nvSpPr>
        <p:spPr>
          <a:xfrm rot="-1800000">
            <a:off x="7772400" y="914400"/>
            <a:ext cx="1371600" cy="18288"/>
          </a:xfrm>
          <a:prstGeom prst="rect">
            <a:avLst/>
          </a:prstGeom>
          <a:solidFill>
            <a:srgbClr val="D4A843"/>
          </a:solidFill>
          <a:ln/>
        </p:spPr>
      </p:sp>
      <p:pic>
        <p:nvPicPr>
          <p:cNvPr id="5" name="Image 0" descr="preencoded.png">    </p:cNvPr>
          <p:cNvPicPr>
            <a:picLocks noChangeAspect="1"/>
          </p:cNvPicPr>
          <p:nvPr/>
        </p:nvPicPr>
        <p:blipFill>
          <a:blip r:embed="rId1"/>
          <a:stretch>
            <a:fillRect/>
          </a:stretch>
        </p:blipFill>
        <p:spPr>
          <a:xfrm>
            <a:off x="640080" y="731520"/>
            <a:ext cx="457200" cy="457200"/>
          </a:xfrm>
          <a:prstGeom prst="rect">
            <a:avLst/>
          </a:prstGeom>
        </p:spPr>
      </p:pic>
      <p:sp>
        <p:nvSpPr>
          <p:cNvPr id="6" name="Text 3"/>
          <p:cNvSpPr/>
          <p:nvPr/>
        </p:nvSpPr>
        <p:spPr>
          <a:xfrm>
            <a:off x="640080" y="1188720"/>
            <a:ext cx="7315200" cy="1828800"/>
          </a:xfrm>
          <a:prstGeom prst="rect">
            <a:avLst/>
          </a:prstGeom>
          <a:noFill/>
          <a:ln/>
        </p:spPr>
        <p:txBody>
          <a:bodyPr wrap="square" lIns="0" tIns="0" rIns="0" bIns="0" rtlCol="0" anchor="ctr"/>
          <a:lstStyle/>
          <a:p>
            <a:pPr indent="0" marL="0">
              <a:buNone/>
            </a:pPr>
            <a:r>
              <a:rPr lang="en-US" sz="3200" i="1" dirty="0">
                <a:solidFill>
                  <a:srgbClr val="FFFFFF"/>
                </a:solidFill>
                <a:latin typeface="Georgia" pitchFamily="34" charset="0"/>
                <a:ea typeface="Georgia" pitchFamily="34" charset="-122"/>
                <a:cs typeface="Georgia" pitchFamily="34" charset="-120"/>
              </a:rPr>
              <a:t>The integrators who</a:t>
            </a:r>
            <a:endParaRPr lang="en-US" sz="3200" dirty="0"/>
          </a:p>
          <a:p>
            <a:pPr indent="0" marL="0">
              <a:buNone/>
            </a:pPr>
            <a:r>
              <a:rPr lang="en-US" sz="3200" i="1" dirty="0">
                <a:solidFill>
                  <a:srgbClr val="FFFFFF"/>
                </a:solidFill>
                <a:latin typeface="Georgia" pitchFamily="34" charset="0"/>
                <a:ea typeface="Georgia" pitchFamily="34" charset="-122"/>
                <a:cs typeface="Georgia" pitchFamily="34" charset="-120"/>
              </a:rPr>
              <a:t>embrace AI now will be the</a:t>
            </a:r>
            <a:endParaRPr lang="en-US" sz="3200" dirty="0"/>
          </a:p>
          <a:p>
            <a:pPr indent="0" marL="0">
              <a:buNone/>
            </a:pPr>
            <a:r>
              <a:rPr lang="en-US" sz="3200" i="1" dirty="0">
                <a:solidFill>
                  <a:srgbClr val="FFFFFF"/>
                </a:solidFill>
                <a:latin typeface="Georgia" pitchFamily="34" charset="0"/>
                <a:ea typeface="Georgia" pitchFamily="34" charset="-122"/>
                <a:cs typeface="Georgia" pitchFamily="34" charset="-120"/>
              </a:rPr>
              <a:t>ones still thriving</a:t>
            </a:r>
            <a:endParaRPr lang="en-US" sz="3200" dirty="0"/>
          </a:p>
          <a:p>
            <a:pPr indent="0" marL="0">
              <a:buNone/>
            </a:pPr>
            <a:r>
              <a:rPr lang="en-US" sz="3200" i="1" dirty="0">
                <a:solidFill>
                  <a:srgbClr val="FFFFFF"/>
                </a:solidFill>
                <a:latin typeface="Georgia" pitchFamily="34" charset="0"/>
                <a:ea typeface="Georgia" pitchFamily="34" charset="-122"/>
                <a:cs typeface="Georgia" pitchFamily="34" charset="-120"/>
              </a:rPr>
              <a:t>in five years.</a:t>
            </a:r>
            <a:endParaRPr lang="en-US" sz="3200" dirty="0"/>
          </a:p>
        </p:txBody>
      </p:sp>
      <p:sp>
        <p:nvSpPr>
          <p:cNvPr id="7" name="Shape 4"/>
          <p:cNvSpPr/>
          <p:nvPr/>
        </p:nvSpPr>
        <p:spPr>
          <a:xfrm>
            <a:off x="640080" y="3200400"/>
            <a:ext cx="2286000" cy="0"/>
          </a:xfrm>
          <a:prstGeom prst="line">
            <a:avLst/>
          </a:prstGeom>
          <a:noFill/>
          <a:ln w="31750">
            <a:solidFill>
              <a:srgbClr val="D4A843"/>
            </a:solidFill>
            <a:prstDash val="solid"/>
          </a:ln>
        </p:spPr>
      </p:sp>
      <p:sp>
        <p:nvSpPr>
          <p:cNvPr id="8" name="Text 5"/>
          <p:cNvSpPr/>
          <p:nvPr/>
        </p:nvSpPr>
        <p:spPr>
          <a:xfrm>
            <a:off x="640080" y="3474720"/>
            <a:ext cx="7315200" cy="457200"/>
          </a:xfrm>
          <a:prstGeom prst="rect">
            <a:avLst/>
          </a:prstGeom>
          <a:noFill/>
          <a:ln/>
        </p:spPr>
        <p:txBody>
          <a:bodyPr wrap="square" lIns="0" tIns="0" rIns="0" bIns="0" rtlCol="0" anchor="ctr"/>
          <a:lstStyle/>
          <a:p>
            <a:pPr indent="0" marL="0">
              <a:buNone/>
            </a:pPr>
            <a:r>
              <a:rPr lang="en-US" sz="1300" dirty="0">
                <a:solidFill>
                  <a:srgbClr val="E8E8E8"/>
                </a:solidFill>
                <a:latin typeface="Arial" pitchFamily="34" charset="0"/>
                <a:ea typeface="Arial" pitchFamily="34" charset="-122"/>
                <a:cs typeface="Arial" pitchFamily="34" charset="-120"/>
              </a:rPr>
              <a:t>Your competitors are already starting. Your clients expect modern, efficient service. Your team will be more productive when tedious tasks disappear.</a:t>
            </a:r>
            <a:endParaRPr lang="en-US" sz="1300" dirty="0"/>
          </a:p>
        </p:txBody>
      </p:sp>
      <p:sp>
        <p:nvSpPr>
          <p:cNvPr id="9" name="Text 6"/>
          <p:cNvSpPr/>
          <p:nvPr/>
        </p:nvSpPr>
        <p:spPr>
          <a:xfrm>
            <a:off x="640080" y="4023360"/>
            <a:ext cx="7315200" cy="365760"/>
          </a:xfrm>
          <a:prstGeom prst="rect">
            <a:avLst/>
          </a:prstGeom>
          <a:noFill/>
          <a:ln/>
        </p:spPr>
        <p:txBody>
          <a:bodyPr wrap="square" lIns="0" tIns="0" rIns="0" bIns="0" rtlCol="0" anchor="ctr"/>
          <a:lstStyle/>
          <a:p>
            <a:pPr indent="0" marL="0">
              <a:buNone/>
            </a:pPr>
            <a:r>
              <a:rPr lang="en-US" sz="1600" b="1" dirty="0">
                <a:solidFill>
                  <a:srgbClr val="D4A843"/>
                </a:solidFill>
                <a:latin typeface="Arial" pitchFamily="34" charset="0"/>
                <a:ea typeface="Arial" pitchFamily="34" charset="-122"/>
                <a:cs typeface="Arial" pitchFamily="34" charset="-120"/>
              </a:rPr>
              <a:t>This isn't about replacing people. It's about empowering them.</a:t>
            </a:r>
            <a:endParaRPr lang="en-US" sz="1600" dirty="0"/>
          </a:p>
        </p:txBody>
      </p:sp>
      <p:sp>
        <p:nvSpPr>
          <p:cNvPr id="10" name="Shape 7"/>
          <p:cNvSpPr/>
          <p:nvPr/>
        </p:nvSpPr>
        <p:spPr>
          <a:xfrm>
            <a:off x="0" y="4709160"/>
            <a:ext cx="9144000" cy="434340"/>
          </a:xfrm>
          <a:prstGeom prst="rect">
            <a:avLst/>
          </a:prstGeom>
          <a:solidFill>
            <a:srgbClr val="2D2D2D"/>
          </a:solidFill>
          <a:ln/>
        </p:spPr>
      </p:sp>
      <p:sp>
        <p:nvSpPr>
          <p:cNvPr id="11" name="Shape 8"/>
          <p:cNvSpPr/>
          <p:nvPr/>
        </p:nvSpPr>
        <p:spPr>
          <a:xfrm>
            <a:off x="0" y="4709160"/>
            <a:ext cx="9144000" cy="18288"/>
          </a:xfrm>
          <a:prstGeom prst="rect">
            <a:avLst/>
          </a:prstGeom>
          <a:solidFill>
            <a:srgbClr val="D4A843"/>
          </a:solidFill>
          <a:ln/>
        </p:spPr>
      </p:sp>
      <p:sp>
        <p:nvSpPr>
          <p:cNvPr id="12" name="Text 9"/>
          <p:cNvSpPr/>
          <p:nvPr/>
        </p:nvSpPr>
        <p:spPr>
          <a:xfrm>
            <a:off x="457200" y="4709160"/>
            <a:ext cx="8229600" cy="434340"/>
          </a:xfrm>
          <a:prstGeom prst="rect">
            <a:avLst/>
          </a:prstGeom>
          <a:noFill/>
          <a:ln/>
        </p:spPr>
        <p:txBody>
          <a:bodyPr wrap="square" lIns="0" tIns="0" rIns="0" bIns="0" rtlCol="0" anchor="ctr"/>
          <a:lstStyle/>
          <a:p>
            <a:pPr algn="l" indent="0" marL="0">
              <a:buNone/>
            </a:pPr>
            <a:r>
              <a:rPr lang="en-US" sz="800" dirty="0">
                <a:solidFill>
                  <a:srgbClr val="9B9B9B"/>
                </a:solidFill>
                <a:latin typeface="Arial" pitchFamily="34" charset="0"/>
                <a:ea typeface="Arial" pitchFamily="34" charset="-122"/>
                <a:cs typeface="Arial" pitchFamily="34" charset="-120"/>
              </a:rPr>
              <a:t>Azione Unlimited  •  The Perspicacious Phoenix  •  Phoenix, AZ  •  April 2026</a:t>
            </a:r>
            <a:endParaRPr lang="en-US" sz="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AFAF8"/>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D4A843"/>
          </a:solidFill>
          <a:ln/>
        </p:spPr>
      </p:sp>
      <p:sp>
        <p:nvSpPr>
          <p:cNvPr id="3" name="Text 1"/>
          <p:cNvSpPr/>
          <p:nvPr/>
        </p:nvSpPr>
        <p:spPr>
          <a:xfrm>
            <a:off x="640080" y="182880"/>
            <a:ext cx="4572000" cy="411480"/>
          </a:xfrm>
          <a:prstGeom prst="rect">
            <a:avLst/>
          </a:prstGeom>
          <a:noFill/>
          <a:ln/>
        </p:spPr>
        <p:txBody>
          <a:bodyPr wrap="square" lIns="0" tIns="0" rIns="0" bIns="0" rtlCol="0" anchor="ctr"/>
          <a:lstStyle/>
          <a:p>
            <a:pPr indent="0" marL="0">
              <a:buNone/>
            </a:pPr>
            <a:r>
              <a:rPr lang="en-US" sz="2600" b="1" dirty="0">
                <a:solidFill>
                  <a:srgbClr val="2D2D2D"/>
                </a:solidFill>
                <a:latin typeface="Georgia" pitchFamily="34" charset="0"/>
                <a:ea typeface="Georgia" pitchFamily="34" charset="-122"/>
                <a:cs typeface="Georgia" pitchFamily="34" charset="-120"/>
              </a:rPr>
              <a:t>Your Takeaway Resources</a:t>
            </a:r>
            <a:endParaRPr lang="en-US" sz="2600" dirty="0"/>
          </a:p>
        </p:txBody>
      </p:sp>
      <p:sp>
        <p:nvSpPr>
          <p:cNvPr id="4" name="Shape 2"/>
          <p:cNvSpPr/>
          <p:nvPr/>
        </p:nvSpPr>
        <p:spPr>
          <a:xfrm>
            <a:off x="640080" y="640080"/>
            <a:ext cx="1371600" cy="0"/>
          </a:xfrm>
          <a:prstGeom prst="line">
            <a:avLst/>
          </a:prstGeom>
          <a:noFill/>
          <a:ln w="31750">
            <a:solidFill>
              <a:srgbClr val="D4A843"/>
            </a:solidFill>
            <a:prstDash val="solid"/>
          </a:ln>
        </p:spPr>
      </p:sp>
      <p:sp>
        <p:nvSpPr>
          <p:cNvPr id="5" name="Text 3"/>
          <p:cNvSpPr/>
          <p:nvPr/>
        </p:nvSpPr>
        <p:spPr>
          <a:xfrm>
            <a:off x="640080" y="822960"/>
            <a:ext cx="4572000" cy="274320"/>
          </a:xfrm>
          <a:prstGeom prst="rect">
            <a:avLst/>
          </a:prstGeom>
          <a:noFill/>
          <a:ln/>
        </p:spPr>
        <p:txBody>
          <a:bodyPr wrap="square" lIns="0" tIns="0" rIns="0" bIns="0" rtlCol="0" anchor="ctr"/>
          <a:lstStyle/>
          <a:p>
            <a:pPr indent="0" marL="0">
              <a:buNone/>
            </a:pPr>
            <a:r>
              <a:rPr lang="en-US" sz="1400" b="1" dirty="0">
                <a:solidFill>
                  <a:srgbClr val="2D2D2D"/>
                </a:solidFill>
                <a:latin typeface="Georgia" pitchFamily="34" charset="0"/>
                <a:ea typeface="Georgia" pitchFamily="34" charset="-122"/>
                <a:cs typeface="Georgia" pitchFamily="34" charset="-120"/>
              </a:rPr>
              <a:t>Get Started Today:</a:t>
            </a:r>
            <a:endParaRPr lang="en-US" sz="1400" dirty="0"/>
          </a:p>
        </p:txBody>
      </p:sp>
      <p:sp>
        <p:nvSpPr>
          <p:cNvPr id="6" name="Shape 4"/>
          <p:cNvSpPr/>
          <p:nvPr/>
        </p:nvSpPr>
        <p:spPr>
          <a:xfrm>
            <a:off x="457200" y="1207008"/>
            <a:ext cx="36576" cy="219456"/>
          </a:xfrm>
          <a:prstGeom prst="rect">
            <a:avLst/>
          </a:prstGeom>
          <a:solidFill>
            <a:srgbClr val="7C3AED"/>
          </a:solidFill>
          <a:ln/>
        </p:spPr>
      </p:sp>
      <p:sp>
        <p:nvSpPr>
          <p:cNvPr id="7" name="Text 5"/>
          <p:cNvSpPr/>
          <p:nvPr/>
        </p:nvSpPr>
        <p:spPr>
          <a:xfrm>
            <a:off x="640080" y="1188720"/>
            <a:ext cx="1371600" cy="256032"/>
          </a:xfrm>
          <a:prstGeom prst="rect">
            <a:avLst/>
          </a:prstGeom>
          <a:noFill/>
          <a:ln/>
        </p:spPr>
        <p:txBody>
          <a:bodyPr wrap="square" lIns="0" tIns="0" rIns="0" bIns="0" rtlCol="0" anchor="ctr"/>
          <a:lstStyle/>
          <a:p>
            <a:pPr indent="0" marL="0">
              <a:buNone/>
            </a:pPr>
            <a:r>
              <a:rPr lang="en-US" sz="1100" b="1" dirty="0">
                <a:solidFill>
                  <a:srgbClr val="2D2D2D"/>
                </a:solidFill>
                <a:latin typeface="Arial" pitchFamily="34" charset="0"/>
                <a:ea typeface="Arial" pitchFamily="34" charset="-122"/>
                <a:cs typeface="Arial" pitchFamily="34" charset="-120"/>
              </a:rPr>
              <a:t>Claude</a:t>
            </a:r>
            <a:endParaRPr lang="en-US" sz="1100" dirty="0"/>
          </a:p>
        </p:txBody>
      </p:sp>
      <p:sp>
        <p:nvSpPr>
          <p:cNvPr id="8" name="Text 6"/>
          <p:cNvSpPr/>
          <p:nvPr/>
        </p:nvSpPr>
        <p:spPr>
          <a:xfrm>
            <a:off x="2011680" y="1188720"/>
            <a:ext cx="1371600" cy="256032"/>
          </a:xfrm>
          <a:prstGeom prst="rect">
            <a:avLst/>
          </a:prstGeom>
          <a:noFill/>
          <a:ln/>
        </p:spPr>
        <p:txBody>
          <a:bodyPr wrap="square" lIns="0" tIns="0" rIns="0" bIns="0" rtlCol="0" anchor="ctr"/>
          <a:lstStyle/>
          <a:p>
            <a:pPr indent="0" marL="0">
              <a:buNone/>
            </a:pPr>
            <a:r>
              <a:rPr lang="en-US" sz="1000" dirty="0">
                <a:solidFill>
                  <a:srgbClr val="7C3AED"/>
                </a:solidFill>
                <a:latin typeface="Arial" pitchFamily="34" charset="0"/>
                <a:ea typeface="Arial" pitchFamily="34" charset="-122"/>
                <a:cs typeface="Arial" pitchFamily="34" charset="-120"/>
              </a:rPr>
              <a:t>claude.ai</a:t>
            </a:r>
            <a:endParaRPr lang="en-US" sz="1000" dirty="0"/>
          </a:p>
        </p:txBody>
      </p:sp>
      <p:sp>
        <p:nvSpPr>
          <p:cNvPr id="9" name="Text 7"/>
          <p:cNvSpPr/>
          <p:nvPr/>
        </p:nvSpPr>
        <p:spPr>
          <a:xfrm>
            <a:off x="3474720" y="1188720"/>
            <a:ext cx="2194560" cy="256032"/>
          </a:xfrm>
          <a:prstGeom prst="rect">
            <a:avLst/>
          </a:prstGeom>
          <a:noFill/>
          <a:ln/>
        </p:spPr>
        <p:txBody>
          <a:bodyPr wrap="square" lIns="0" tIns="0" rIns="0" bIns="0" rtlCol="0" anchor="ctr"/>
          <a:lstStyle/>
          <a:p>
            <a:pPr indent="0" marL="0">
              <a:buNone/>
            </a:pPr>
            <a:r>
              <a:rPr lang="en-US" sz="900" dirty="0">
                <a:solidFill>
                  <a:srgbClr val="9B9B9B"/>
                </a:solidFill>
                <a:latin typeface="Arial" pitchFamily="34" charset="0"/>
                <a:ea typeface="Arial" pitchFamily="34" charset="-122"/>
                <a:cs typeface="Arial" pitchFamily="34" charset="-120"/>
              </a:rPr>
              <a:t>Writing, analysis, Cowork automation</a:t>
            </a:r>
            <a:endParaRPr lang="en-US" sz="900" dirty="0"/>
          </a:p>
        </p:txBody>
      </p:sp>
      <p:sp>
        <p:nvSpPr>
          <p:cNvPr id="10" name="Shape 8"/>
          <p:cNvSpPr/>
          <p:nvPr/>
        </p:nvSpPr>
        <p:spPr>
          <a:xfrm>
            <a:off x="457200" y="1554480"/>
            <a:ext cx="36576" cy="219456"/>
          </a:xfrm>
          <a:prstGeom prst="rect">
            <a:avLst/>
          </a:prstGeom>
          <a:solidFill>
            <a:srgbClr val="0D9488"/>
          </a:solidFill>
          <a:ln/>
        </p:spPr>
      </p:sp>
      <p:sp>
        <p:nvSpPr>
          <p:cNvPr id="11" name="Text 9"/>
          <p:cNvSpPr/>
          <p:nvPr/>
        </p:nvSpPr>
        <p:spPr>
          <a:xfrm>
            <a:off x="640080" y="1536192"/>
            <a:ext cx="1371600" cy="256032"/>
          </a:xfrm>
          <a:prstGeom prst="rect">
            <a:avLst/>
          </a:prstGeom>
          <a:noFill/>
          <a:ln/>
        </p:spPr>
        <p:txBody>
          <a:bodyPr wrap="square" lIns="0" tIns="0" rIns="0" bIns="0" rtlCol="0" anchor="ctr"/>
          <a:lstStyle/>
          <a:p>
            <a:pPr indent="0" marL="0">
              <a:buNone/>
            </a:pPr>
            <a:r>
              <a:rPr lang="en-US" sz="1100" b="1" dirty="0">
                <a:solidFill>
                  <a:srgbClr val="2D2D2D"/>
                </a:solidFill>
                <a:latin typeface="Arial" pitchFamily="34" charset="0"/>
                <a:ea typeface="Arial" pitchFamily="34" charset="-122"/>
                <a:cs typeface="Arial" pitchFamily="34" charset="-120"/>
              </a:rPr>
              <a:t>ChatGPT</a:t>
            </a:r>
            <a:endParaRPr lang="en-US" sz="1100" dirty="0"/>
          </a:p>
        </p:txBody>
      </p:sp>
      <p:sp>
        <p:nvSpPr>
          <p:cNvPr id="12" name="Text 10"/>
          <p:cNvSpPr/>
          <p:nvPr/>
        </p:nvSpPr>
        <p:spPr>
          <a:xfrm>
            <a:off x="2011680" y="1536192"/>
            <a:ext cx="1371600" cy="256032"/>
          </a:xfrm>
          <a:prstGeom prst="rect">
            <a:avLst/>
          </a:prstGeom>
          <a:noFill/>
          <a:ln/>
        </p:spPr>
        <p:txBody>
          <a:bodyPr wrap="square" lIns="0" tIns="0" rIns="0" bIns="0" rtlCol="0" anchor="ctr"/>
          <a:lstStyle/>
          <a:p>
            <a:pPr indent="0" marL="0">
              <a:buNone/>
            </a:pPr>
            <a:r>
              <a:rPr lang="en-US" sz="1000" dirty="0">
                <a:solidFill>
                  <a:srgbClr val="0D9488"/>
                </a:solidFill>
                <a:latin typeface="Arial" pitchFamily="34" charset="0"/>
                <a:ea typeface="Arial" pitchFamily="34" charset="-122"/>
                <a:cs typeface="Arial" pitchFamily="34" charset="-120"/>
              </a:rPr>
              <a:t>chat.openai.com</a:t>
            </a:r>
            <a:endParaRPr lang="en-US" sz="1000" dirty="0"/>
          </a:p>
        </p:txBody>
      </p:sp>
      <p:sp>
        <p:nvSpPr>
          <p:cNvPr id="13" name="Text 11"/>
          <p:cNvSpPr/>
          <p:nvPr/>
        </p:nvSpPr>
        <p:spPr>
          <a:xfrm>
            <a:off x="3474720" y="1536192"/>
            <a:ext cx="2194560" cy="256032"/>
          </a:xfrm>
          <a:prstGeom prst="rect">
            <a:avLst/>
          </a:prstGeom>
          <a:noFill/>
          <a:ln/>
        </p:spPr>
        <p:txBody>
          <a:bodyPr wrap="square" lIns="0" tIns="0" rIns="0" bIns="0" rtlCol="0" anchor="ctr"/>
          <a:lstStyle/>
          <a:p>
            <a:pPr indent="0" marL="0">
              <a:buNone/>
            </a:pPr>
            <a:r>
              <a:rPr lang="en-US" sz="900" dirty="0">
                <a:solidFill>
                  <a:srgbClr val="9B9B9B"/>
                </a:solidFill>
                <a:latin typeface="Arial" pitchFamily="34" charset="0"/>
                <a:ea typeface="Arial" pitchFamily="34" charset="-122"/>
                <a:cs typeface="Arial" pitchFamily="34" charset="-120"/>
              </a:rPr>
              <a:t>All-purpose, Custom GPTs</a:t>
            </a:r>
            <a:endParaRPr lang="en-US" sz="900" dirty="0"/>
          </a:p>
        </p:txBody>
      </p:sp>
      <p:sp>
        <p:nvSpPr>
          <p:cNvPr id="14" name="Shape 12"/>
          <p:cNvSpPr/>
          <p:nvPr/>
        </p:nvSpPr>
        <p:spPr>
          <a:xfrm>
            <a:off x="457200" y="1901952"/>
            <a:ext cx="36576" cy="219456"/>
          </a:xfrm>
          <a:prstGeom prst="rect">
            <a:avLst/>
          </a:prstGeom>
          <a:solidFill>
            <a:srgbClr val="E11D48"/>
          </a:solidFill>
          <a:ln/>
        </p:spPr>
      </p:sp>
      <p:sp>
        <p:nvSpPr>
          <p:cNvPr id="15" name="Text 13"/>
          <p:cNvSpPr/>
          <p:nvPr/>
        </p:nvSpPr>
        <p:spPr>
          <a:xfrm>
            <a:off x="640080" y="1883664"/>
            <a:ext cx="1371600" cy="256032"/>
          </a:xfrm>
          <a:prstGeom prst="rect">
            <a:avLst/>
          </a:prstGeom>
          <a:noFill/>
          <a:ln/>
        </p:spPr>
        <p:txBody>
          <a:bodyPr wrap="square" lIns="0" tIns="0" rIns="0" bIns="0" rtlCol="0" anchor="ctr"/>
          <a:lstStyle/>
          <a:p>
            <a:pPr indent="0" marL="0">
              <a:buNone/>
            </a:pPr>
            <a:r>
              <a:rPr lang="en-US" sz="1100" b="1" dirty="0">
                <a:solidFill>
                  <a:srgbClr val="2D2D2D"/>
                </a:solidFill>
                <a:latin typeface="Arial" pitchFamily="34" charset="0"/>
                <a:ea typeface="Arial" pitchFamily="34" charset="-122"/>
                <a:cs typeface="Arial" pitchFamily="34" charset="-120"/>
              </a:rPr>
              <a:t>Lovable</a:t>
            </a:r>
            <a:endParaRPr lang="en-US" sz="1100" dirty="0"/>
          </a:p>
        </p:txBody>
      </p:sp>
      <p:sp>
        <p:nvSpPr>
          <p:cNvPr id="16" name="Text 14"/>
          <p:cNvSpPr/>
          <p:nvPr/>
        </p:nvSpPr>
        <p:spPr>
          <a:xfrm>
            <a:off x="2011680" y="1883664"/>
            <a:ext cx="1371600" cy="256032"/>
          </a:xfrm>
          <a:prstGeom prst="rect">
            <a:avLst/>
          </a:prstGeom>
          <a:noFill/>
          <a:ln/>
        </p:spPr>
        <p:txBody>
          <a:bodyPr wrap="square" lIns="0" tIns="0" rIns="0" bIns="0" rtlCol="0" anchor="ctr"/>
          <a:lstStyle/>
          <a:p>
            <a:pPr indent="0" marL="0">
              <a:buNone/>
            </a:pPr>
            <a:r>
              <a:rPr lang="en-US" sz="1000" dirty="0">
                <a:solidFill>
                  <a:srgbClr val="E11D48"/>
                </a:solidFill>
                <a:latin typeface="Arial" pitchFamily="34" charset="0"/>
                <a:ea typeface="Arial" pitchFamily="34" charset="-122"/>
                <a:cs typeface="Arial" pitchFamily="34" charset="-120"/>
              </a:rPr>
              <a:t>lovable.dev</a:t>
            </a:r>
            <a:endParaRPr lang="en-US" sz="1000" dirty="0"/>
          </a:p>
        </p:txBody>
      </p:sp>
      <p:sp>
        <p:nvSpPr>
          <p:cNvPr id="17" name="Text 15"/>
          <p:cNvSpPr/>
          <p:nvPr/>
        </p:nvSpPr>
        <p:spPr>
          <a:xfrm>
            <a:off x="3474720" y="1883664"/>
            <a:ext cx="2194560" cy="256032"/>
          </a:xfrm>
          <a:prstGeom prst="rect">
            <a:avLst/>
          </a:prstGeom>
          <a:noFill/>
          <a:ln/>
        </p:spPr>
        <p:txBody>
          <a:bodyPr wrap="square" lIns="0" tIns="0" rIns="0" bIns="0" rtlCol="0" anchor="ctr"/>
          <a:lstStyle/>
          <a:p>
            <a:pPr indent="0" marL="0">
              <a:buNone/>
            </a:pPr>
            <a:r>
              <a:rPr lang="en-US" sz="900" dirty="0">
                <a:solidFill>
                  <a:srgbClr val="9B9B9B"/>
                </a:solidFill>
                <a:latin typeface="Arial" pitchFamily="34" charset="0"/>
                <a:ea typeface="Arial" pitchFamily="34" charset="-122"/>
                <a:cs typeface="Arial" pitchFamily="34" charset="-120"/>
              </a:rPr>
              <a:t>Build apps by describing them</a:t>
            </a:r>
            <a:endParaRPr lang="en-US" sz="900" dirty="0"/>
          </a:p>
        </p:txBody>
      </p:sp>
      <p:sp>
        <p:nvSpPr>
          <p:cNvPr id="18" name="Shape 16"/>
          <p:cNvSpPr/>
          <p:nvPr/>
        </p:nvSpPr>
        <p:spPr>
          <a:xfrm>
            <a:off x="457200" y="2249424"/>
            <a:ext cx="36576" cy="219456"/>
          </a:xfrm>
          <a:prstGeom prst="rect">
            <a:avLst/>
          </a:prstGeom>
          <a:solidFill>
            <a:srgbClr val="D97706"/>
          </a:solidFill>
          <a:ln/>
        </p:spPr>
      </p:sp>
      <p:sp>
        <p:nvSpPr>
          <p:cNvPr id="19" name="Text 17"/>
          <p:cNvSpPr/>
          <p:nvPr/>
        </p:nvSpPr>
        <p:spPr>
          <a:xfrm>
            <a:off x="640080" y="2231136"/>
            <a:ext cx="1371600" cy="256032"/>
          </a:xfrm>
          <a:prstGeom prst="rect">
            <a:avLst/>
          </a:prstGeom>
          <a:noFill/>
          <a:ln/>
        </p:spPr>
        <p:txBody>
          <a:bodyPr wrap="square" lIns="0" tIns="0" rIns="0" bIns="0" rtlCol="0" anchor="ctr"/>
          <a:lstStyle/>
          <a:p>
            <a:pPr indent="0" marL="0">
              <a:buNone/>
            </a:pPr>
            <a:r>
              <a:rPr lang="en-US" sz="1100" b="1" dirty="0">
                <a:solidFill>
                  <a:srgbClr val="2D2D2D"/>
                </a:solidFill>
                <a:latin typeface="Arial" pitchFamily="34" charset="0"/>
                <a:ea typeface="Arial" pitchFamily="34" charset="-122"/>
                <a:cs typeface="Arial" pitchFamily="34" charset="-120"/>
              </a:rPr>
              <a:t>Replit</a:t>
            </a:r>
            <a:endParaRPr lang="en-US" sz="1100" dirty="0"/>
          </a:p>
        </p:txBody>
      </p:sp>
      <p:sp>
        <p:nvSpPr>
          <p:cNvPr id="20" name="Text 18"/>
          <p:cNvSpPr/>
          <p:nvPr/>
        </p:nvSpPr>
        <p:spPr>
          <a:xfrm>
            <a:off x="2011680" y="2231136"/>
            <a:ext cx="1371600" cy="256032"/>
          </a:xfrm>
          <a:prstGeom prst="rect">
            <a:avLst/>
          </a:prstGeom>
          <a:noFill/>
          <a:ln/>
        </p:spPr>
        <p:txBody>
          <a:bodyPr wrap="square" lIns="0" tIns="0" rIns="0" bIns="0" rtlCol="0" anchor="ctr"/>
          <a:lstStyle/>
          <a:p>
            <a:pPr indent="0" marL="0">
              <a:buNone/>
            </a:pPr>
            <a:r>
              <a:rPr lang="en-US" sz="1000" dirty="0">
                <a:solidFill>
                  <a:srgbClr val="D97706"/>
                </a:solidFill>
                <a:latin typeface="Arial" pitchFamily="34" charset="0"/>
                <a:ea typeface="Arial" pitchFamily="34" charset="-122"/>
                <a:cs typeface="Arial" pitchFamily="34" charset="-120"/>
              </a:rPr>
              <a:t>replit.com</a:t>
            </a:r>
            <a:endParaRPr lang="en-US" sz="1000" dirty="0"/>
          </a:p>
        </p:txBody>
      </p:sp>
      <p:sp>
        <p:nvSpPr>
          <p:cNvPr id="21" name="Text 19"/>
          <p:cNvSpPr/>
          <p:nvPr/>
        </p:nvSpPr>
        <p:spPr>
          <a:xfrm>
            <a:off x="3474720" y="2231136"/>
            <a:ext cx="2194560" cy="256032"/>
          </a:xfrm>
          <a:prstGeom prst="rect">
            <a:avLst/>
          </a:prstGeom>
          <a:noFill/>
          <a:ln/>
        </p:spPr>
        <p:txBody>
          <a:bodyPr wrap="square" lIns="0" tIns="0" rIns="0" bIns="0" rtlCol="0" anchor="ctr"/>
          <a:lstStyle/>
          <a:p>
            <a:pPr indent="0" marL="0">
              <a:buNone/>
            </a:pPr>
            <a:r>
              <a:rPr lang="en-US" sz="900" dirty="0">
                <a:solidFill>
                  <a:srgbClr val="9B9B9B"/>
                </a:solidFill>
                <a:latin typeface="Arial" pitchFamily="34" charset="0"/>
                <a:ea typeface="Arial" pitchFamily="34" charset="-122"/>
                <a:cs typeface="Arial" pitchFamily="34" charset="-120"/>
              </a:rPr>
              <a:t>AI-powered coding &amp; deployment</a:t>
            </a:r>
            <a:endParaRPr lang="en-US" sz="900" dirty="0"/>
          </a:p>
        </p:txBody>
      </p:sp>
      <p:sp>
        <p:nvSpPr>
          <p:cNvPr id="22" name="Shape 20"/>
          <p:cNvSpPr/>
          <p:nvPr/>
        </p:nvSpPr>
        <p:spPr>
          <a:xfrm>
            <a:off x="457200" y="2596896"/>
            <a:ext cx="36576" cy="219456"/>
          </a:xfrm>
          <a:prstGeom prst="rect">
            <a:avLst/>
          </a:prstGeom>
          <a:solidFill>
            <a:srgbClr val="2563EB"/>
          </a:solidFill>
          <a:ln/>
        </p:spPr>
      </p:sp>
      <p:sp>
        <p:nvSpPr>
          <p:cNvPr id="23" name="Text 21"/>
          <p:cNvSpPr/>
          <p:nvPr/>
        </p:nvSpPr>
        <p:spPr>
          <a:xfrm>
            <a:off x="640080" y="2578608"/>
            <a:ext cx="1371600" cy="256032"/>
          </a:xfrm>
          <a:prstGeom prst="rect">
            <a:avLst/>
          </a:prstGeom>
          <a:noFill/>
          <a:ln/>
        </p:spPr>
        <p:txBody>
          <a:bodyPr wrap="square" lIns="0" tIns="0" rIns="0" bIns="0" rtlCol="0" anchor="ctr"/>
          <a:lstStyle/>
          <a:p>
            <a:pPr indent="0" marL="0">
              <a:buNone/>
            </a:pPr>
            <a:r>
              <a:rPr lang="en-US" sz="1100" b="1" dirty="0">
                <a:solidFill>
                  <a:srgbClr val="2D2D2D"/>
                </a:solidFill>
                <a:latin typeface="Arial" pitchFamily="34" charset="0"/>
                <a:ea typeface="Arial" pitchFamily="34" charset="-122"/>
                <a:cs typeface="Arial" pitchFamily="34" charset="-120"/>
              </a:rPr>
              <a:t>ElevenLabs</a:t>
            </a:r>
            <a:endParaRPr lang="en-US" sz="1100" dirty="0"/>
          </a:p>
        </p:txBody>
      </p:sp>
      <p:sp>
        <p:nvSpPr>
          <p:cNvPr id="24" name="Text 22"/>
          <p:cNvSpPr/>
          <p:nvPr/>
        </p:nvSpPr>
        <p:spPr>
          <a:xfrm>
            <a:off x="2011680" y="2578608"/>
            <a:ext cx="1371600" cy="256032"/>
          </a:xfrm>
          <a:prstGeom prst="rect">
            <a:avLst/>
          </a:prstGeom>
          <a:noFill/>
          <a:ln/>
        </p:spPr>
        <p:txBody>
          <a:bodyPr wrap="square" lIns="0" tIns="0" rIns="0" bIns="0" rtlCol="0" anchor="ctr"/>
          <a:lstStyle/>
          <a:p>
            <a:pPr indent="0" marL="0">
              <a:buNone/>
            </a:pPr>
            <a:r>
              <a:rPr lang="en-US" sz="1000" dirty="0">
                <a:solidFill>
                  <a:srgbClr val="2563EB"/>
                </a:solidFill>
                <a:latin typeface="Arial" pitchFamily="34" charset="0"/>
                <a:ea typeface="Arial" pitchFamily="34" charset="-122"/>
                <a:cs typeface="Arial" pitchFamily="34" charset="-120"/>
              </a:rPr>
              <a:t>elevenlabs.io</a:t>
            </a:r>
            <a:endParaRPr lang="en-US" sz="1000" dirty="0"/>
          </a:p>
        </p:txBody>
      </p:sp>
      <p:sp>
        <p:nvSpPr>
          <p:cNvPr id="25" name="Text 23"/>
          <p:cNvSpPr/>
          <p:nvPr/>
        </p:nvSpPr>
        <p:spPr>
          <a:xfrm>
            <a:off x="3474720" y="2578608"/>
            <a:ext cx="2194560" cy="256032"/>
          </a:xfrm>
          <a:prstGeom prst="rect">
            <a:avLst/>
          </a:prstGeom>
          <a:noFill/>
          <a:ln/>
        </p:spPr>
        <p:txBody>
          <a:bodyPr wrap="square" lIns="0" tIns="0" rIns="0" bIns="0" rtlCol="0" anchor="ctr"/>
          <a:lstStyle/>
          <a:p>
            <a:pPr indent="0" marL="0">
              <a:buNone/>
            </a:pPr>
            <a:r>
              <a:rPr lang="en-US" sz="900" dirty="0">
                <a:solidFill>
                  <a:srgbClr val="9B9B9B"/>
                </a:solidFill>
                <a:latin typeface="Arial" pitchFamily="34" charset="0"/>
                <a:ea typeface="Arial" pitchFamily="34" charset="-122"/>
                <a:cs typeface="Arial" pitchFamily="34" charset="-120"/>
              </a:rPr>
              <a:t>AI voice generation</a:t>
            </a:r>
            <a:endParaRPr lang="en-US" sz="900" dirty="0"/>
          </a:p>
        </p:txBody>
      </p:sp>
      <p:sp>
        <p:nvSpPr>
          <p:cNvPr id="26" name="Shape 24"/>
          <p:cNvSpPr/>
          <p:nvPr/>
        </p:nvSpPr>
        <p:spPr>
          <a:xfrm>
            <a:off x="457200" y="2944368"/>
            <a:ext cx="36576" cy="219456"/>
          </a:xfrm>
          <a:prstGeom prst="rect">
            <a:avLst/>
          </a:prstGeom>
          <a:solidFill>
            <a:srgbClr val="059669"/>
          </a:solidFill>
          <a:ln/>
        </p:spPr>
      </p:sp>
      <p:sp>
        <p:nvSpPr>
          <p:cNvPr id="27" name="Text 25"/>
          <p:cNvSpPr/>
          <p:nvPr/>
        </p:nvSpPr>
        <p:spPr>
          <a:xfrm>
            <a:off x="640080" y="2926080"/>
            <a:ext cx="1371600" cy="256032"/>
          </a:xfrm>
          <a:prstGeom prst="rect">
            <a:avLst/>
          </a:prstGeom>
          <a:noFill/>
          <a:ln/>
        </p:spPr>
        <p:txBody>
          <a:bodyPr wrap="square" lIns="0" tIns="0" rIns="0" bIns="0" rtlCol="0" anchor="ctr"/>
          <a:lstStyle/>
          <a:p>
            <a:pPr indent="0" marL="0">
              <a:buNone/>
            </a:pPr>
            <a:r>
              <a:rPr lang="en-US" sz="1100" b="1" dirty="0">
                <a:solidFill>
                  <a:srgbClr val="2D2D2D"/>
                </a:solidFill>
                <a:latin typeface="Arial" pitchFamily="34" charset="0"/>
                <a:ea typeface="Arial" pitchFamily="34" charset="-122"/>
                <a:cs typeface="Arial" pitchFamily="34" charset="-120"/>
              </a:rPr>
              <a:t>Canva AI</a:t>
            </a:r>
            <a:endParaRPr lang="en-US" sz="1100" dirty="0"/>
          </a:p>
        </p:txBody>
      </p:sp>
      <p:sp>
        <p:nvSpPr>
          <p:cNvPr id="28" name="Text 26"/>
          <p:cNvSpPr/>
          <p:nvPr/>
        </p:nvSpPr>
        <p:spPr>
          <a:xfrm>
            <a:off x="2011680" y="2926080"/>
            <a:ext cx="1371600" cy="256032"/>
          </a:xfrm>
          <a:prstGeom prst="rect">
            <a:avLst/>
          </a:prstGeom>
          <a:noFill/>
          <a:ln/>
        </p:spPr>
        <p:txBody>
          <a:bodyPr wrap="square" lIns="0" tIns="0" rIns="0" bIns="0" rtlCol="0" anchor="ctr"/>
          <a:lstStyle/>
          <a:p>
            <a:pPr indent="0" marL="0">
              <a:buNone/>
            </a:pPr>
            <a:r>
              <a:rPr lang="en-US" sz="1000" dirty="0">
                <a:solidFill>
                  <a:srgbClr val="059669"/>
                </a:solidFill>
                <a:latin typeface="Arial" pitchFamily="34" charset="0"/>
                <a:ea typeface="Arial" pitchFamily="34" charset="-122"/>
                <a:cs typeface="Arial" pitchFamily="34" charset="-120"/>
              </a:rPr>
              <a:t>canva.com</a:t>
            </a:r>
            <a:endParaRPr lang="en-US" sz="1000" dirty="0"/>
          </a:p>
        </p:txBody>
      </p:sp>
      <p:sp>
        <p:nvSpPr>
          <p:cNvPr id="29" name="Text 27"/>
          <p:cNvSpPr/>
          <p:nvPr/>
        </p:nvSpPr>
        <p:spPr>
          <a:xfrm>
            <a:off x="3474720" y="2926080"/>
            <a:ext cx="2194560" cy="256032"/>
          </a:xfrm>
          <a:prstGeom prst="rect">
            <a:avLst/>
          </a:prstGeom>
          <a:noFill/>
          <a:ln/>
        </p:spPr>
        <p:txBody>
          <a:bodyPr wrap="square" lIns="0" tIns="0" rIns="0" bIns="0" rtlCol="0" anchor="ctr"/>
          <a:lstStyle/>
          <a:p>
            <a:pPr indent="0" marL="0">
              <a:buNone/>
            </a:pPr>
            <a:r>
              <a:rPr lang="en-US" sz="900" dirty="0">
                <a:solidFill>
                  <a:srgbClr val="9B9B9B"/>
                </a:solidFill>
                <a:latin typeface="Arial" pitchFamily="34" charset="0"/>
                <a:ea typeface="Arial" pitchFamily="34" charset="-122"/>
                <a:cs typeface="Arial" pitchFamily="34" charset="-120"/>
              </a:rPr>
              <a:t>Design and social media</a:t>
            </a:r>
            <a:endParaRPr lang="en-US" sz="900" dirty="0"/>
          </a:p>
        </p:txBody>
      </p:sp>
      <p:sp>
        <p:nvSpPr>
          <p:cNvPr id="30" name="Shape 28"/>
          <p:cNvSpPr/>
          <p:nvPr/>
        </p:nvSpPr>
        <p:spPr>
          <a:xfrm>
            <a:off x="457200" y="3291840"/>
            <a:ext cx="36576" cy="219456"/>
          </a:xfrm>
          <a:prstGeom prst="rect">
            <a:avLst/>
          </a:prstGeom>
          <a:solidFill>
            <a:srgbClr val="7C3AED"/>
          </a:solidFill>
          <a:ln/>
        </p:spPr>
      </p:sp>
      <p:sp>
        <p:nvSpPr>
          <p:cNvPr id="31" name="Text 29"/>
          <p:cNvSpPr/>
          <p:nvPr/>
        </p:nvSpPr>
        <p:spPr>
          <a:xfrm>
            <a:off x="640080" y="3273552"/>
            <a:ext cx="1371600" cy="256032"/>
          </a:xfrm>
          <a:prstGeom prst="rect">
            <a:avLst/>
          </a:prstGeom>
          <a:noFill/>
          <a:ln/>
        </p:spPr>
        <p:txBody>
          <a:bodyPr wrap="square" lIns="0" tIns="0" rIns="0" bIns="0" rtlCol="0" anchor="ctr"/>
          <a:lstStyle/>
          <a:p>
            <a:pPr indent="0" marL="0">
              <a:buNone/>
            </a:pPr>
            <a:r>
              <a:rPr lang="en-US" sz="1100" b="1" dirty="0">
                <a:solidFill>
                  <a:srgbClr val="2D2D2D"/>
                </a:solidFill>
                <a:latin typeface="Arial" pitchFamily="34" charset="0"/>
                <a:ea typeface="Arial" pitchFamily="34" charset="-122"/>
                <a:cs typeface="Arial" pitchFamily="34" charset="-120"/>
              </a:rPr>
              <a:t>Otter.ai</a:t>
            </a:r>
            <a:endParaRPr lang="en-US" sz="1100" dirty="0"/>
          </a:p>
        </p:txBody>
      </p:sp>
      <p:sp>
        <p:nvSpPr>
          <p:cNvPr id="32" name="Text 30"/>
          <p:cNvSpPr/>
          <p:nvPr/>
        </p:nvSpPr>
        <p:spPr>
          <a:xfrm>
            <a:off x="2011680" y="3273552"/>
            <a:ext cx="1371600" cy="256032"/>
          </a:xfrm>
          <a:prstGeom prst="rect">
            <a:avLst/>
          </a:prstGeom>
          <a:noFill/>
          <a:ln/>
        </p:spPr>
        <p:txBody>
          <a:bodyPr wrap="square" lIns="0" tIns="0" rIns="0" bIns="0" rtlCol="0" anchor="ctr"/>
          <a:lstStyle/>
          <a:p>
            <a:pPr indent="0" marL="0">
              <a:buNone/>
            </a:pPr>
            <a:r>
              <a:rPr lang="en-US" sz="1000" dirty="0">
                <a:solidFill>
                  <a:srgbClr val="7C3AED"/>
                </a:solidFill>
                <a:latin typeface="Arial" pitchFamily="34" charset="0"/>
                <a:ea typeface="Arial" pitchFamily="34" charset="-122"/>
                <a:cs typeface="Arial" pitchFamily="34" charset="-120"/>
              </a:rPr>
              <a:t>otter.ai</a:t>
            </a:r>
            <a:endParaRPr lang="en-US" sz="1000" dirty="0"/>
          </a:p>
        </p:txBody>
      </p:sp>
      <p:sp>
        <p:nvSpPr>
          <p:cNvPr id="33" name="Text 31"/>
          <p:cNvSpPr/>
          <p:nvPr/>
        </p:nvSpPr>
        <p:spPr>
          <a:xfrm>
            <a:off x="3474720" y="3273552"/>
            <a:ext cx="2194560" cy="256032"/>
          </a:xfrm>
          <a:prstGeom prst="rect">
            <a:avLst/>
          </a:prstGeom>
          <a:noFill/>
          <a:ln/>
        </p:spPr>
        <p:txBody>
          <a:bodyPr wrap="square" lIns="0" tIns="0" rIns="0" bIns="0" rtlCol="0" anchor="ctr"/>
          <a:lstStyle/>
          <a:p>
            <a:pPr indent="0" marL="0">
              <a:buNone/>
            </a:pPr>
            <a:r>
              <a:rPr lang="en-US" sz="900" dirty="0">
                <a:solidFill>
                  <a:srgbClr val="9B9B9B"/>
                </a:solidFill>
                <a:latin typeface="Arial" pitchFamily="34" charset="0"/>
                <a:ea typeface="Arial" pitchFamily="34" charset="-122"/>
                <a:cs typeface="Arial" pitchFamily="34" charset="-120"/>
              </a:rPr>
              <a:t>Meeting transcription</a:t>
            </a:r>
            <a:endParaRPr lang="en-US" sz="900" dirty="0"/>
          </a:p>
        </p:txBody>
      </p:sp>
      <p:sp>
        <p:nvSpPr>
          <p:cNvPr id="34" name="Shape 32"/>
          <p:cNvSpPr/>
          <p:nvPr/>
        </p:nvSpPr>
        <p:spPr>
          <a:xfrm>
            <a:off x="457200" y="3639312"/>
            <a:ext cx="36576" cy="219456"/>
          </a:xfrm>
          <a:prstGeom prst="rect">
            <a:avLst/>
          </a:prstGeom>
          <a:solidFill>
            <a:srgbClr val="0D9488"/>
          </a:solidFill>
          <a:ln/>
        </p:spPr>
      </p:sp>
      <p:sp>
        <p:nvSpPr>
          <p:cNvPr id="35" name="Text 33"/>
          <p:cNvSpPr/>
          <p:nvPr/>
        </p:nvSpPr>
        <p:spPr>
          <a:xfrm>
            <a:off x="640080" y="3621024"/>
            <a:ext cx="1371600" cy="256032"/>
          </a:xfrm>
          <a:prstGeom prst="rect">
            <a:avLst/>
          </a:prstGeom>
          <a:noFill/>
          <a:ln/>
        </p:spPr>
        <p:txBody>
          <a:bodyPr wrap="square" lIns="0" tIns="0" rIns="0" bIns="0" rtlCol="0" anchor="ctr"/>
          <a:lstStyle/>
          <a:p>
            <a:pPr indent="0" marL="0">
              <a:buNone/>
            </a:pPr>
            <a:r>
              <a:rPr lang="en-US" sz="1100" b="1" dirty="0">
                <a:solidFill>
                  <a:srgbClr val="2D2D2D"/>
                </a:solidFill>
                <a:latin typeface="Arial" pitchFamily="34" charset="0"/>
                <a:ea typeface="Arial" pitchFamily="34" charset="-122"/>
                <a:cs typeface="Arial" pitchFamily="34" charset="-120"/>
              </a:rPr>
              <a:t>Perplexity</a:t>
            </a:r>
            <a:endParaRPr lang="en-US" sz="1100" dirty="0"/>
          </a:p>
        </p:txBody>
      </p:sp>
      <p:sp>
        <p:nvSpPr>
          <p:cNvPr id="36" name="Text 34"/>
          <p:cNvSpPr/>
          <p:nvPr/>
        </p:nvSpPr>
        <p:spPr>
          <a:xfrm>
            <a:off x="2011680" y="3621024"/>
            <a:ext cx="1371600" cy="256032"/>
          </a:xfrm>
          <a:prstGeom prst="rect">
            <a:avLst/>
          </a:prstGeom>
          <a:noFill/>
          <a:ln/>
        </p:spPr>
        <p:txBody>
          <a:bodyPr wrap="square" lIns="0" tIns="0" rIns="0" bIns="0" rtlCol="0" anchor="ctr"/>
          <a:lstStyle/>
          <a:p>
            <a:pPr indent="0" marL="0">
              <a:buNone/>
            </a:pPr>
            <a:r>
              <a:rPr lang="en-US" sz="1000" dirty="0">
                <a:solidFill>
                  <a:srgbClr val="0D9488"/>
                </a:solidFill>
                <a:latin typeface="Arial" pitchFamily="34" charset="0"/>
                <a:ea typeface="Arial" pitchFamily="34" charset="-122"/>
                <a:cs typeface="Arial" pitchFamily="34" charset="-120"/>
              </a:rPr>
              <a:t>perplexity.ai</a:t>
            </a:r>
            <a:endParaRPr lang="en-US" sz="1000" dirty="0"/>
          </a:p>
        </p:txBody>
      </p:sp>
      <p:sp>
        <p:nvSpPr>
          <p:cNvPr id="37" name="Text 35"/>
          <p:cNvSpPr/>
          <p:nvPr/>
        </p:nvSpPr>
        <p:spPr>
          <a:xfrm>
            <a:off x="3474720" y="3621024"/>
            <a:ext cx="2194560" cy="256032"/>
          </a:xfrm>
          <a:prstGeom prst="rect">
            <a:avLst/>
          </a:prstGeom>
          <a:noFill/>
          <a:ln/>
        </p:spPr>
        <p:txBody>
          <a:bodyPr wrap="square" lIns="0" tIns="0" rIns="0" bIns="0" rtlCol="0" anchor="ctr"/>
          <a:lstStyle/>
          <a:p>
            <a:pPr indent="0" marL="0">
              <a:buNone/>
            </a:pPr>
            <a:r>
              <a:rPr lang="en-US" sz="900" dirty="0">
                <a:solidFill>
                  <a:srgbClr val="9B9B9B"/>
                </a:solidFill>
                <a:latin typeface="Arial" pitchFamily="34" charset="0"/>
                <a:ea typeface="Arial" pitchFamily="34" charset="-122"/>
                <a:cs typeface="Arial" pitchFamily="34" charset="-120"/>
              </a:rPr>
              <a:t>AI-powered research</a:t>
            </a:r>
            <a:endParaRPr lang="en-US" sz="900" dirty="0"/>
          </a:p>
        </p:txBody>
      </p:sp>
      <p:sp>
        <p:nvSpPr>
          <p:cNvPr id="38" name="Shape 36"/>
          <p:cNvSpPr/>
          <p:nvPr/>
        </p:nvSpPr>
        <p:spPr>
          <a:xfrm>
            <a:off x="5943600" y="822960"/>
            <a:ext cx="2834640" cy="3474720"/>
          </a:xfrm>
          <a:prstGeom prst="rect">
            <a:avLst/>
          </a:prstGeom>
          <a:solidFill>
            <a:srgbClr val="FFFFFF"/>
          </a:solidFill>
          <a:ln/>
          <a:effectLst>
            <a:outerShdw sx="100000" sy="100000" kx="0" ky="0" algn="bl" rotWithShape="0" blurRad="152400" dist="50800" dir="8100000">
              <a:srgbClr val="000000">
                <a:alpha val="25000"/>
              </a:srgbClr>
            </a:outerShdw>
          </a:effectLst>
        </p:spPr>
      </p:sp>
      <p:sp>
        <p:nvSpPr>
          <p:cNvPr id="39" name="Shape 37"/>
          <p:cNvSpPr/>
          <p:nvPr/>
        </p:nvSpPr>
        <p:spPr>
          <a:xfrm>
            <a:off x="5943600" y="822960"/>
            <a:ext cx="2834640" cy="36576"/>
          </a:xfrm>
          <a:prstGeom prst="rect">
            <a:avLst/>
          </a:prstGeom>
          <a:solidFill>
            <a:srgbClr val="D4A843"/>
          </a:solidFill>
          <a:ln/>
        </p:spPr>
      </p:sp>
      <p:sp>
        <p:nvSpPr>
          <p:cNvPr id="40" name="Text 38"/>
          <p:cNvSpPr/>
          <p:nvPr/>
        </p:nvSpPr>
        <p:spPr>
          <a:xfrm>
            <a:off x="5943600" y="960120"/>
            <a:ext cx="2834640" cy="411480"/>
          </a:xfrm>
          <a:prstGeom prst="rect">
            <a:avLst/>
          </a:prstGeom>
          <a:noFill/>
          <a:ln/>
        </p:spPr>
        <p:txBody>
          <a:bodyPr wrap="square" lIns="0" tIns="0" rIns="0" bIns="0" rtlCol="0" anchor="ctr"/>
          <a:lstStyle/>
          <a:p>
            <a:pPr algn="ctr" indent="0" marL="0">
              <a:buNone/>
            </a:pPr>
            <a:r>
              <a:rPr lang="en-US" sz="900" b="1" spc="300" kern="0" dirty="0">
                <a:solidFill>
                  <a:srgbClr val="D4A843"/>
                </a:solidFill>
                <a:latin typeface="Arial" pitchFamily="34" charset="0"/>
                <a:ea typeface="Arial" pitchFamily="34" charset="-122"/>
                <a:cs typeface="Arial" pitchFamily="34" charset="-120"/>
              </a:rPr>
              <a:t>SCAN FOR FULL</a:t>
            </a:r>
            <a:endParaRPr lang="en-US" sz="900" dirty="0"/>
          </a:p>
          <a:p>
            <a:pPr algn="ctr" indent="0" marL="0">
              <a:buNone/>
            </a:pPr>
            <a:r>
              <a:rPr lang="en-US" sz="900" b="1" spc="300" kern="0" dirty="0">
                <a:solidFill>
                  <a:srgbClr val="D4A843"/>
                </a:solidFill>
                <a:latin typeface="Arial" pitchFamily="34" charset="0"/>
                <a:ea typeface="Arial" pitchFamily="34" charset="-122"/>
                <a:cs typeface="Arial" pitchFamily="34" charset="-120"/>
              </a:rPr>
              <a:t>RESOURCE GUIDE</a:t>
            </a:r>
            <a:endParaRPr lang="en-US" sz="900" dirty="0"/>
          </a:p>
        </p:txBody>
      </p:sp>
      <p:sp>
        <p:nvSpPr>
          <p:cNvPr id="41" name="Shape 39"/>
          <p:cNvSpPr/>
          <p:nvPr/>
        </p:nvSpPr>
        <p:spPr>
          <a:xfrm>
            <a:off x="6583680" y="1463040"/>
            <a:ext cx="1554480" cy="1554480"/>
          </a:xfrm>
          <a:prstGeom prst="rect">
            <a:avLst/>
          </a:prstGeom>
          <a:solidFill>
            <a:srgbClr val="F7F7F8"/>
          </a:solidFill>
          <a:ln w="12700">
            <a:solidFill>
              <a:srgbClr val="9B9B9B"/>
            </a:solidFill>
            <a:prstDash val="solid"/>
          </a:ln>
        </p:spPr>
      </p:sp>
      <p:sp>
        <p:nvSpPr>
          <p:cNvPr id="42" name="Text 40"/>
          <p:cNvSpPr/>
          <p:nvPr/>
        </p:nvSpPr>
        <p:spPr>
          <a:xfrm>
            <a:off x="6583680" y="1463040"/>
            <a:ext cx="1554480" cy="1554480"/>
          </a:xfrm>
          <a:prstGeom prst="rect">
            <a:avLst/>
          </a:prstGeom>
          <a:noFill/>
          <a:ln/>
        </p:spPr>
        <p:txBody>
          <a:bodyPr wrap="square" lIns="0" tIns="0" rIns="0" bIns="0" rtlCol="0" anchor="ctr"/>
          <a:lstStyle/>
          <a:p>
            <a:pPr algn="ctr" indent="0" marL="0">
              <a:buNone/>
            </a:pPr>
            <a:r>
              <a:rPr lang="en-US" sz="1100" dirty="0">
                <a:solidFill>
                  <a:srgbClr val="9B9B9B"/>
                </a:solidFill>
                <a:latin typeface="Arial" pitchFamily="34" charset="0"/>
                <a:ea typeface="Arial" pitchFamily="34" charset="-122"/>
                <a:cs typeface="Arial" pitchFamily="34" charset="-120"/>
              </a:rPr>
              <a:t>[QR CODE]</a:t>
            </a:r>
            <a:endParaRPr lang="en-US" sz="1100" dirty="0"/>
          </a:p>
        </p:txBody>
      </p:sp>
      <p:sp>
        <p:nvSpPr>
          <p:cNvPr id="43" name="Text 41"/>
          <p:cNvSpPr/>
          <p:nvPr/>
        </p:nvSpPr>
        <p:spPr>
          <a:xfrm>
            <a:off x="5943600" y="3154680"/>
            <a:ext cx="2834640" cy="411480"/>
          </a:xfrm>
          <a:prstGeom prst="rect">
            <a:avLst/>
          </a:prstGeom>
          <a:noFill/>
          <a:ln/>
        </p:spPr>
        <p:txBody>
          <a:bodyPr wrap="square" lIns="0" tIns="0" rIns="0" bIns="0" rtlCol="0" anchor="ctr"/>
          <a:lstStyle/>
          <a:p>
            <a:pPr algn="ctr" indent="0" marL="0">
              <a:buNone/>
            </a:pPr>
            <a:r>
              <a:rPr lang="en-US" sz="900" dirty="0">
                <a:solidFill>
                  <a:srgbClr val="4A4A4A"/>
                </a:solidFill>
                <a:latin typeface="Arial" pitchFamily="34" charset="0"/>
                <a:ea typeface="Arial" pitchFamily="34" charset="-122"/>
                <a:cs typeface="Arial" pitchFamily="34" charset="-120"/>
              </a:rPr>
              <a:t>Full tool list, prompt templates,</a:t>
            </a:r>
            <a:endParaRPr lang="en-US" sz="900" dirty="0"/>
          </a:p>
          <a:p>
            <a:pPr algn="ctr" indent="0" marL="0">
              <a:buNone/>
            </a:pPr>
            <a:r>
              <a:rPr lang="en-US" sz="900" dirty="0">
                <a:solidFill>
                  <a:srgbClr val="4A4A4A"/>
                </a:solidFill>
                <a:latin typeface="Arial" pitchFamily="34" charset="0"/>
                <a:ea typeface="Arial" pitchFamily="34" charset="-122"/>
                <a:cs typeface="Arial" pitchFamily="34" charset="-120"/>
              </a:rPr>
              <a:t>and getting-started guides</a:t>
            </a:r>
            <a:endParaRPr lang="en-US" sz="900" dirty="0"/>
          </a:p>
        </p:txBody>
      </p:sp>
      <p:sp>
        <p:nvSpPr>
          <p:cNvPr id="44" name="Text 42"/>
          <p:cNvSpPr/>
          <p:nvPr/>
        </p:nvSpPr>
        <p:spPr>
          <a:xfrm>
            <a:off x="5943600" y="3611880"/>
            <a:ext cx="2834640" cy="274320"/>
          </a:xfrm>
          <a:prstGeom prst="rect">
            <a:avLst/>
          </a:prstGeom>
          <a:noFill/>
          <a:ln/>
        </p:spPr>
        <p:txBody>
          <a:bodyPr wrap="square" lIns="0" tIns="0" rIns="0" bIns="0" rtlCol="0" anchor="ctr"/>
          <a:lstStyle/>
          <a:p>
            <a:pPr algn="ctr" indent="0" marL="0">
              <a:buNone/>
            </a:pPr>
            <a:r>
              <a:rPr lang="en-US" sz="850" i="1" dirty="0">
                <a:solidFill>
                  <a:srgbClr val="D4A843"/>
                </a:solidFill>
                <a:latin typeface="Arial" pitchFamily="34" charset="0"/>
                <a:ea typeface="Arial" pitchFamily="34" charset="-122"/>
                <a:cs typeface="Arial" pitchFamily="34" charset="-120"/>
              </a:rPr>
              <a:t>Built with AI, of course.</a:t>
            </a:r>
            <a:endParaRPr lang="en-US" sz="850" dirty="0"/>
          </a:p>
        </p:txBody>
      </p:sp>
      <p:sp>
        <p:nvSpPr>
          <p:cNvPr id="45" name="Shape 43"/>
          <p:cNvSpPr/>
          <p:nvPr/>
        </p:nvSpPr>
        <p:spPr>
          <a:xfrm>
            <a:off x="0" y="4709160"/>
            <a:ext cx="9144000" cy="434340"/>
          </a:xfrm>
          <a:prstGeom prst="rect">
            <a:avLst/>
          </a:prstGeom>
          <a:solidFill>
            <a:srgbClr val="2D2D2D"/>
          </a:solidFill>
          <a:ln/>
        </p:spPr>
      </p:sp>
      <p:sp>
        <p:nvSpPr>
          <p:cNvPr id="46" name="Shape 44"/>
          <p:cNvSpPr/>
          <p:nvPr/>
        </p:nvSpPr>
        <p:spPr>
          <a:xfrm>
            <a:off x="0" y="4709160"/>
            <a:ext cx="9144000" cy="18288"/>
          </a:xfrm>
          <a:prstGeom prst="rect">
            <a:avLst/>
          </a:prstGeom>
          <a:solidFill>
            <a:srgbClr val="D4A843"/>
          </a:solidFill>
          <a:ln/>
        </p:spPr>
      </p:sp>
      <p:sp>
        <p:nvSpPr>
          <p:cNvPr id="47" name="Text 45"/>
          <p:cNvSpPr/>
          <p:nvPr/>
        </p:nvSpPr>
        <p:spPr>
          <a:xfrm>
            <a:off x="457200" y="4709160"/>
            <a:ext cx="8229600" cy="434340"/>
          </a:xfrm>
          <a:prstGeom prst="rect">
            <a:avLst/>
          </a:prstGeom>
          <a:noFill/>
          <a:ln/>
        </p:spPr>
        <p:txBody>
          <a:bodyPr wrap="square" lIns="0" tIns="0" rIns="0" bIns="0" rtlCol="0" anchor="ctr"/>
          <a:lstStyle/>
          <a:p>
            <a:pPr algn="l" indent="0" marL="0">
              <a:buNone/>
            </a:pPr>
            <a:r>
              <a:rPr lang="en-US" sz="800" dirty="0">
                <a:solidFill>
                  <a:srgbClr val="9B9B9B"/>
                </a:solidFill>
                <a:latin typeface="Arial" pitchFamily="34" charset="0"/>
                <a:ea typeface="Arial" pitchFamily="34" charset="-122"/>
                <a:cs typeface="Arial" pitchFamily="34" charset="-120"/>
              </a:rPr>
              <a:t>Azione Unlimited  •  The Perspicacious Phoenix  •  Phoenix, AZ  •  April 2026</a:t>
            </a:r>
            <a:endParaRPr lang="en-US" sz="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141417"/>
        </a:solidFill>
      </p:bgPr>
    </p:bg>
    <p:spTree>
      <p:nvGrpSpPr>
        <p:cNvPr id="1" name=""/>
        <p:cNvGrpSpPr/>
        <p:nvPr/>
      </p:nvGrpSpPr>
      <p:grpSpPr>
        <a:xfrm>
          <a:off x="0" y="0"/>
          <a:ext cx="0" cy="0"/>
          <a:chOff x="0" y="0"/>
          <a:chExt cx="0" cy="0"/>
        </a:xfrm>
      </p:grpSpPr>
      <p:sp>
        <p:nvSpPr>
          <p:cNvPr id="2" name="Shape 0"/>
          <p:cNvSpPr/>
          <p:nvPr/>
        </p:nvSpPr>
        <p:spPr>
          <a:xfrm>
            <a:off x="0" y="0"/>
            <a:ext cx="36576" cy="5143500"/>
          </a:xfrm>
          <a:prstGeom prst="rect">
            <a:avLst/>
          </a:prstGeom>
          <a:solidFill>
            <a:srgbClr val="D4A843"/>
          </a:solidFill>
          <a:ln/>
        </p:spPr>
      </p:sp>
      <p:sp>
        <p:nvSpPr>
          <p:cNvPr id="3" name="Shape 1"/>
          <p:cNvSpPr/>
          <p:nvPr/>
        </p:nvSpPr>
        <p:spPr>
          <a:xfrm>
            <a:off x="8412480" y="0"/>
            <a:ext cx="731520" cy="5143500"/>
          </a:xfrm>
          <a:prstGeom prst="rect">
            <a:avLst/>
          </a:prstGeom>
          <a:solidFill>
            <a:srgbClr val="1E1E22"/>
          </a:solidFill>
          <a:ln/>
        </p:spPr>
      </p:sp>
      <p:sp>
        <p:nvSpPr>
          <p:cNvPr id="4" name="Text 2"/>
          <p:cNvSpPr/>
          <p:nvPr/>
        </p:nvSpPr>
        <p:spPr>
          <a:xfrm>
            <a:off x="640080" y="914400"/>
            <a:ext cx="7315200" cy="731520"/>
          </a:xfrm>
          <a:prstGeom prst="rect">
            <a:avLst/>
          </a:prstGeom>
          <a:noFill/>
          <a:ln/>
        </p:spPr>
        <p:txBody>
          <a:bodyPr wrap="square" lIns="0" tIns="0" rIns="0" bIns="0" rtlCol="0" anchor="ctr"/>
          <a:lstStyle/>
          <a:p>
            <a:pPr indent="0" marL="0">
              <a:buNone/>
            </a:pPr>
            <a:r>
              <a:rPr lang="en-US" sz="4600" b="1" dirty="0">
                <a:solidFill>
                  <a:srgbClr val="FFFFFF"/>
                </a:solidFill>
                <a:latin typeface="Georgia" pitchFamily="34" charset="0"/>
                <a:ea typeface="Georgia" pitchFamily="34" charset="-122"/>
                <a:cs typeface="Georgia" pitchFamily="34" charset="-120"/>
              </a:rPr>
              <a:t>Let's Talk</a:t>
            </a:r>
            <a:endParaRPr lang="en-US" sz="4600" dirty="0"/>
          </a:p>
        </p:txBody>
      </p:sp>
      <p:sp>
        <p:nvSpPr>
          <p:cNvPr id="5" name="Shape 3"/>
          <p:cNvSpPr/>
          <p:nvPr/>
        </p:nvSpPr>
        <p:spPr>
          <a:xfrm>
            <a:off x="640080" y="1737360"/>
            <a:ext cx="2286000" cy="0"/>
          </a:xfrm>
          <a:prstGeom prst="line">
            <a:avLst/>
          </a:prstGeom>
          <a:noFill/>
          <a:ln w="31750">
            <a:solidFill>
              <a:srgbClr val="D4A843"/>
            </a:solidFill>
            <a:prstDash val="solid"/>
          </a:ln>
        </p:spPr>
      </p:sp>
      <p:sp>
        <p:nvSpPr>
          <p:cNvPr id="6" name="Text 4"/>
          <p:cNvSpPr/>
          <p:nvPr/>
        </p:nvSpPr>
        <p:spPr>
          <a:xfrm>
            <a:off x="640080" y="2011680"/>
            <a:ext cx="7315200" cy="365760"/>
          </a:xfrm>
          <a:prstGeom prst="rect">
            <a:avLst/>
          </a:prstGeom>
          <a:noFill/>
          <a:ln/>
        </p:spPr>
        <p:txBody>
          <a:bodyPr wrap="square" lIns="0" tIns="0" rIns="0" bIns="0" rtlCol="0" anchor="ctr"/>
          <a:lstStyle/>
          <a:p>
            <a:pPr indent="0" marL="0">
              <a:buNone/>
            </a:pPr>
            <a:r>
              <a:rPr lang="en-US" sz="1800" dirty="0">
                <a:solidFill>
                  <a:srgbClr val="D4A843"/>
                </a:solidFill>
                <a:latin typeface="Arial" pitchFamily="34" charset="0"/>
                <a:ea typeface="Arial" pitchFamily="34" charset="-122"/>
                <a:cs typeface="Arial" pitchFamily="34" charset="-120"/>
              </a:rPr>
              <a:t>Questions, ideas, pushback — bring it all.</a:t>
            </a:r>
            <a:endParaRPr lang="en-US" sz="1800" dirty="0"/>
          </a:p>
        </p:txBody>
      </p:sp>
      <p:sp>
        <p:nvSpPr>
          <p:cNvPr id="7" name="Text 5"/>
          <p:cNvSpPr/>
          <p:nvPr/>
        </p:nvSpPr>
        <p:spPr>
          <a:xfrm>
            <a:off x="640080" y="2468880"/>
            <a:ext cx="7315200" cy="365760"/>
          </a:xfrm>
          <a:prstGeom prst="rect">
            <a:avLst/>
          </a:prstGeom>
          <a:noFill/>
          <a:ln/>
        </p:spPr>
        <p:txBody>
          <a:bodyPr wrap="square" lIns="0" tIns="0" rIns="0" bIns="0" rtlCol="0" anchor="ctr"/>
          <a:lstStyle/>
          <a:p>
            <a:pPr indent="0" marL="0">
              <a:buNone/>
            </a:pPr>
            <a:r>
              <a:rPr lang="en-US" sz="1500" i="1" dirty="0">
                <a:solidFill>
                  <a:srgbClr val="E8E8E8"/>
                </a:solidFill>
                <a:latin typeface="Arial" pitchFamily="34" charset="0"/>
                <a:ea typeface="Arial" pitchFamily="34" charset="-122"/>
                <a:cs typeface="Arial" pitchFamily="34" charset="-120"/>
              </a:rPr>
              <a:t>What's the first thing you're going to try?</a:t>
            </a:r>
            <a:endParaRPr lang="en-US" sz="1500" dirty="0"/>
          </a:p>
        </p:txBody>
      </p:sp>
      <p:sp>
        <p:nvSpPr>
          <p:cNvPr id="8" name="Shape 6"/>
          <p:cNvSpPr/>
          <p:nvPr/>
        </p:nvSpPr>
        <p:spPr>
          <a:xfrm>
            <a:off x="457200" y="3291840"/>
            <a:ext cx="3840480" cy="777240"/>
          </a:xfrm>
          <a:prstGeom prst="rect">
            <a:avLst/>
          </a:prstGeom>
          <a:solidFill>
            <a:srgbClr val="2D2D2D"/>
          </a:solidFill>
          <a:ln/>
          <a:effectLst>
            <a:outerShdw sx="100000" sy="100000" kx="0" ky="0" algn="bl" rotWithShape="0" blurRad="101600" dist="25400" dir="8100000">
              <a:srgbClr val="000000">
                <a:alpha val="18000"/>
              </a:srgbClr>
            </a:outerShdw>
          </a:effectLst>
        </p:spPr>
      </p:sp>
      <p:sp>
        <p:nvSpPr>
          <p:cNvPr id="9" name="Shape 7"/>
          <p:cNvSpPr/>
          <p:nvPr/>
        </p:nvSpPr>
        <p:spPr>
          <a:xfrm>
            <a:off x="457200" y="3291840"/>
            <a:ext cx="54864" cy="777240"/>
          </a:xfrm>
          <a:prstGeom prst="rect">
            <a:avLst/>
          </a:prstGeom>
          <a:solidFill>
            <a:srgbClr val="E63946"/>
          </a:solidFill>
          <a:ln/>
        </p:spPr>
      </p:sp>
      <p:sp>
        <p:nvSpPr>
          <p:cNvPr id="10" name="Text 8"/>
          <p:cNvSpPr/>
          <p:nvPr/>
        </p:nvSpPr>
        <p:spPr>
          <a:xfrm>
            <a:off x="685800" y="3337560"/>
            <a:ext cx="3474720" cy="685800"/>
          </a:xfrm>
          <a:prstGeom prst="rect">
            <a:avLst/>
          </a:prstGeom>
          <a:noFill/>
          <a:ln/>
        </p:spPr>
        <p:txBody>
          <a:bodyPr wrap="square" lIns="0" tIns="0" rIns="0" bIns="0" rtlCol="0" anchor="ctr"/>
          <a:lstStyle/>
          <a:p>
            <a:pPr indent="0" marL="0">
              <a:buNone/>
            </a:pPr>
            <a:r>
              <a:rPr lang="en-US" sz="1100" b="1" dirty="0">
                <a:solidFill>
                  <a:srgbClr val="FFFFFF"/>
                </a:solidFill>
                <a:latin typeface="Arial" pitchFamily="34" charset="0"/>
                <a:ea typeface="Arial" pitchFamily="34" charset="-122"/>
                <a:cs typeface="Arial" pitchFamily="34" charset="-120"/>
              </a:rPr>
              <a:t>Adam Zell  •  Boston Automations</a:t>
            </a:r>
            <a:endParaRPr lang="en-US" sz="1100" dirty="0"/>
          </a:p>
          <a:p>
            <a:pPr indent="0" marL="0">
              <a:buNone/>
            </a:pPr>
            <a:r>
              <a:rPr lang="en-US" sz="900" dirty="0">
                <a:solidFill>
                  <a:srgbClr val="9B9B9B"/>
                </a:solidFill>
                <a:latin typeface="Arial" pitchFamily="34" charset="0"/>
                <a:ea typeface="Arial" pitchFamily="34" charset="-122"/>
                <a:cs typeface="Arial" pitchFamily="34" charset="-120"/>
              </a:rPr>
              <a:t>adam@bostonautomations.com  •  bostonautomations.com</a:t>
            </a:r>
            <a:endParaRPr lang="en-US" sz="1100" dirty="0"/>
          </a:p>
        </p:txBody>
      </p:sp>
      <p:sp>
        <p:nvSpPr>
          <p:cNvPr id="11" name="Shape 9"/>
          <p:cNvSpPr/>
          <p:nvPr/>
        </p:nvSpPr>
        <p:spPr>
          <a:xfrm>
            <a:off x="4846320" y="3291840"/>
            <a:ext cx="3291840" cy="777240"/>
          </a:xfrm>
          <a:prstGeom prst="rect">
            <a:avLst/>
          </a:prstGeom>
          <a:solidFill>
            <a:srgbClr val="2D2D2D"/>
          </a:solidFill>
          <a:ln/>
          <a:effectLst>
            <a:outerShdw sx="100000" sy="100000" kx="0" ky="0" algn="bl" rotWithShape="0" blurRad="101600" dist="25400" dir="8100000">
              <a:srgbClr val="000000">
                <a:alpha val="18000"/>
              </a:srgbClr>
            </a:outerShdw>
          </a:effectLst>
        </p:spPr>
      </p:sp>
      <p:sp>
        <p:nvSpPr>
          <p:cNvPr id="12" name="Shape 10"/>
          <p:cNvSpPr/>
          <p:nvPr/>
        </p:nvSpPr>
        <p:spPr>
          <a:xfrm>
            <a:off x="4846320" y="3291840"/>
            <a:ext cx="54864" cy="777240"/>
          </a:xfrm>
          <a:prstGeom prst="rect">
            <a:avLst/>
          </a:prstGeom>
          <a:solidFill>
            <a:srgbClr val="D4A843"/>
          </a:solidFill>
          <a:ln/>
        </p:spPr>
      </p:sp>
      <p:sp>
        <p:nvSpPr>
          <p:cNvPr id="13" name="Text 11"/>
          <p:cNvSpPr/>
          <p:nvPr/>
        </p:nvSpPr>
        <p:spPr>
          <a:xfrm>
            <a:off x="5074920" y="3337560"/>
            <a:ext cx="2926080" cy="685800"/>
          </a:xfrm>
          <a:prstGeom prst="rect">
            <a:avLst/>
          </a:prstGeom>
          <a:noFill/>
          <a:ln/>
        </p:spPr>
        <p:txBody>
          <a:bodyPr wrap="square" lIns="0" tIns="0" rIns="0" bIns="0" rtlCol="0" anchor="ctr"/>
          <a:lstStyle/>
          <a:p>
            <a:pPr indent="0" marL="0">
              <a:buNone/>
            </a:pPr>
            <a:r>
              <a:rPr lang="en-US" sz="1100" b="1" dirty="0">
                <a:solidFill>
                  <a:srgbClr val="FFFFFF"/>
                </a:solidFill>
                <a:latin typeface="Arial" pitchFamily="34" charset="0"/>
                <a:ea typeface="Arial" pitchFamily="34" charset="-122"/>
                <a:cs typeface="Arial" pitchFamily="34" charset="-120"/>
              </a:rPr>
              <a:t>Kyle Steele  •  Global Wave Integration</a:t>
            </a:r>
            <a:endParaRPr lang="en-US" sz="1100" dirty="0"/>
          </a:p>
          <a:p>
            <a:pPr indent="0" marL="0">
              <a:buNone/>
            </a:pPr>
            <a:r>
              <a:rPr lang="en-US" sz="900" dirty="0">
                <a:solidFill>
                  <a:srgbClr val="9B9B9B"/>
                </a:solidFill>
                <a:latin typeface="Arial" pitchFamily="34" charset="0"/>
                <a:ea typeface="Arial" pitchFamily="34" charset="-122"/>
                <a:cs typeface="Arial" pitchFamily="34" charset="-120"/>
              </a:rPr>
              <a:t>globalwaveintegration.com</a:t>
            </a:r>
            <a:endParaRPr lang="en-US" sz="1100" dirty="0"/>
          </a:p>
        </p:txBody>
      </p:sp>
      <p:sp>
        <p:nvSpPr>
          <p:cNvPr id="14" name="Shape 12"/>
          <p:cNvSpPr/>
          <p:nvPr/>
        </p:nvSpPr>
        <p:spPr>
          <a:xfrm>
            <a:off x="0" y="4892040"/>
            <a:ext cx="9144000" cy="251460"/>
          </a:xfrm>
          <a:prstGeom prst="rect">
            <a:avLst/>
          </a:prstGeom>
          <a:solidFill>
            <a:srgbClr val="D4A843"/>
          </a:solidFill>
          <a:ln/>
        </p:spPr>
      </p:sp>
      <p:sp>
        <p:nvSpPr>
          <p:cNvPr id="15" name="Text 13"/>
          <p:cNvSpPr/>
          <p:nvPr/>
        </p:nvSpPr>
        <p:spPr>
          <a:xfrm>
            <a:off x="457200" y="4892040"/>
            <a:ext cx="8229600" cy="251460"/>
          </a:xfrm>
          <a:prstGeom prst="rect">
            <a:avLst/>
          </a:prstGeom>
          <a:noFill/>
          <a:ln/>
        </p:spPr>
        <p:txBody>
          <a:bodyPr wrap="square" lIns="0" tIns="0" rIns="0" bIns="0" rtlCol="0" anchor="ctr"/>
          <a:lstStyle/>
          <a:p>
            <a:pPr algn="ctr" indent="0" marL="0">
              <a:buNone/>
            </a:pPr>
            <a:r>
              <a:rPr lang="en-US" sz="900" b="1" spc="200" kern="0" dirty="0">
                <a:solidFill>
                  <a:srgbClr val="2D2D2D"/>
                </a:solidFill>
                <a:latin typeface="Arial" pitchFamily="34" charset="0"/>
                <a:ea typeface="Arial" pitchFamily="34" charset="-122"/>
                <a:cs typeface="Arial" pitchFamily="34" charset="-120"/>
              </a:rPr>
              <a:t>AZIONE UNLIMITED  •  THE PERSPICACIOUS PHOENIX  •  APRIL 2026</a:t>
            </a:r>
            <a:endParaRPr lang="en-US" sz="9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141417"/>
        </a:solidFill>
      </p:bgPr>
    </p:bg>
    <p:spTree>
      <p:nvGrpSpPr>
        <p:cNvPr id="1" name=""/>
        <p:cNvGrpSpPr/>
        <p:nvPr/>
      </p:nvGrpSpPr>
      <p:grpSpPr>
        <a:xfrm>
          <a:off x="0" y="0"/>
          <a:ext cx="0" cy="0"/>
          <a:chOff x="0" y="0"/>
          <a:chExt cx="0" cy="0"/>
        </a:xfrm>
      </p:grpSpPr>
      <p:sp>
        <p:nvSpPr>
          <p:cNvPr id="2" name="Shape 0"/>
          <p:cNvSpPr/>
          <p:nvPr/>
        </p:nvSpPr>
        <p:spPr>
          <a:xfrm>
            <a:off x="0" y="0"/>
            <a:ext cx="9144000" cy="45720"/>
          </a:xfrm>
          <a:prstGeom prst="rect">
            <a:avLst/>
          </a:prstGeom>
          <a:solidFill>
            <a:srgbClr val="D4A843"/>
          </a:solidFill>
          <a:ln/>
        </p:spPr>
      </p:sp>
      <p:sp>
        <p:nvSpPr>
          <p:cNvPr id="3" name="Shape 1"/>
          <p:cNvSpPr/>
          <p:nvPr/>
        </p:nvSpPr>
        <p:spPr>
          <a:xfrm>
            <a:off x="0" y="0"/>
            <a:ext cx="36576" cy="5143500"/>
          </a:xfrm>
          <a:prstGeom prst="rect">
            <a:avLst/>
          </a:prstGeom>
          <a:solidFill>
            <a:srgbClr val="D4A843"/>
          </a:solidFill>
          <a:ln/>
        </p:spPr>
      </p:sp>
      <p:sp>
        <p:nvSpPr>
          <p:cNvPr id="4" name="Shape 2"/>
          <p:cNvSpPr/>
          <p:nvPr/>
        </p:nvSpPr>
        <p:spPr>
          <a:xfrm rot="-1200000">
            <a:off x="6858000" y="731520"/>
            <a:ext cx="2286000" cy="18288"/>
          </a:xfrm>
          <a:prstGeom prst="rect">
            <a:avLst/>
          </a:prstGeom>
          <a:solidFill>
            <a:srgbClr val="D4A843"/>
          </a:solidFill>
          <a:ln/>
        </p:spPr>
      </p:sp>
      <p:sp>
        <p:nvSpPr>
          <p:cNvPr id="5" name="Shape 3"/>
          <p:cNvSpPr/>
          <p:nvPr/>
        </p:nvSpPr>
        <p:spPr>
          <a:xfrm rot="-1200000">
            <a:off x="7315200" y="1188720"/>
            <a:ext cx="1828800" cy="18288"/>
          </a:xfrm>
          <a:prstGeom prst="rect">
            <a:avLst/>
          </a:prstGeom>
          <a:solidFill>
            <a:srgbClr val="D4A843"/>
          </a:solidFill>
          <a:ln/>
        </p:spPr>
      </p:sp>
      <p:sp>
        <p:nvSpPr>
          <p:cNvPr id="6" name="Text 4"/>
          <p:cNvSpPr/>
          <p:nvPr/>
        </p:nvSpPr>
        <p:spPr>
          <a:xfrm>
            <a:off x="640080" y="914400"/>
            <a:ext cx="7315200" cy="731520"/>
          </a:xfrm>
          <a:prstGeom prst="rect">
            <a:avLst/>
          </a:prstGeom>
          <a:noFill/>
          <a:ln/>
        </p:spPr>
        <p:txBody>
          <a:bodyPr wrap="square" lIns="0" tIns="0" rIns="0" bIns="0" rtlCol="0" anchor="ctr"/>
          <a:lstStyle/>
          <a:p>
            <a:pPr indent="0" marL="0">
              <a:buNone/>
            </a:pPr>
            <a:r>
              <a:rPr lang="en-US" sz="4800" b="1" dirty="0">
                <a:solidFill>
                  <a:srgbClr val="FFFFFF"/>
                </a:solidFill>
                <a:latin typeface="Georgia" pitchFamily="34" charset="0"/>
                <a:ea typeface="Georgia" pitchFamily="34" charset="-122"/>
                <a:cs typeface="Georgia" pitchFamily="34" charset="-120"/>
              </a:rPr>
              <a:t>Thank You</a:t>
            </a:r>
            <a:endParaRPr lang="en-US" sz="4800" dirty="0"/>
          </a:p>
        </p:txBody>
      </p:sp>
      <p:sp>
        <p:nvSpPr>
          <p:cNvPr id="7" name="Shape 5"/>
          <p:cNvSpPr/>
          <p:nvPr/>
        </p:nvSpPr>
        <p:spPr>
          <a:xfrm>
            <a:off x="640080" y="1737360"/>
            <a:ext cx="2286000" cy="0"/>
          </a:xfrm>
          <a:prstGeom prst="line">
            <a:avLst/>
          </a:prstGeom>
          <a:noFill/>
          <a:ln w="38100">
            <a:solidFill>
              <a:srgbClr val="D4A843"/>
            </a:solidFill>
            <a:prstDash val="solid"/>
          </a:ln>
        </p:spPr>
      </p:sp>
      <p:sp>
        <p:nvSpPr>
          <p:cNvPr id="8" name="Text 6"/>
          <p:cNvSpPr/>
          <p:nvPr/>
        </p:nvSpPr>
        <p:spPr>
          <a:xfrm>
            <a:off x="640080" y="2011680"/>
            <a:ext cx="7315200" cy="457200"/>
          </a:xfrm>
          <a:prstGeom prst="rect">
            <a:avLst/>
          </a:prstGeom>
          <a:noFill/>
          <a:ln/>
        </p:spPr>
        <p:txBody>
          <a:bodyPr wrap="square" lIns="0" tIns="0" rIns="0" bIns="0" rtlCol="0" anchor="ctr"/>
          <a:lstStyle/>
          <a:p>
            <a:pPr indent="0" marL="0">
              <a:buNone/>
            </a:pPr>
            <a:r>
              <a:rPr lang="en-US" sz="2000" i="1" dirty="0">
                <a:solidFill>
                  <a:srgbClr val="D4A843"/>
                </a:solidFill>
                <a:latin typeface="Georgia" pitchFamily="34" charset="0"/>
                <a:ea typeface="Georgia" pitchFamily="34" charset="-122"/>
                <a:cs typeface="Georgia" pitchFamily="34" charset="-120"/>
              </a:rPr>
              <a:t>Now go make something amazing with AI.</a:t>
            </a:r>
            <a:endParaRPr lang="en-US" sz="2000" dirty="0"/>
          </a:p>
        </p:txBody>
      </p:sp>
      <p:sp>
        <p:nvSpPr>
          <p:cNvPr id="9" name="Text 7"/>
          <p:cNvSpPr/>
          <p:nvPr/>
        </p:nvSpPr>
        <p:spPr>
          <a:xfrm>
            <a:off x="640080" y="2834640"/>
            <a:ext cx="7315200" cy="320040"/>
          </a:xfrm>
          <a:prstGeom prst="rect">
            <a:avLst/>
          </a:prstGeom>
          <a:noFill/>
          <a:ln/>
        </p:spPr>
        <p:txBody>
          <a:bodyPr wrap="square" lIns="0" tIns="0" rIns="0" bIns="0" rtlCol="0" anchor="ctr"/>
          <a:lstStyle/>
          <a:p>
            <a:pPr indent="0" marL="0">
              <a:buNone/>
            </a:pPr>
            <a:r>
              <a:rPr lang="en-US" sz="1200" dirty="0">
                <a:solidFill>
                  <a:srgbClr val="9B9B9B"/>
                </a:solidFill>
                <a:latin typeface="Arial" pitchFamily="34" charset="0"/>
                <a:ea typeface="Arial" pitchFamily="34" charset="-122"/>
                <a:cs typeface="Arial" pitchFamily="34" charset="-120"/>
              </a:rPr>
              <a:t>Presented by </a:t>
            </a:r>
            <a:pPr indent="0" marL="0">
              <a:buNone/>
            </a:pPr>
            <a:r>
              <a:rPr lang="en-US" sz="1200" b="1" dirty="0">
                <a:solidFill>
                  <a:srgbClr val="FFFFFF"/>
                </a:solidFill>
                <a:latin typeface="Arial" pitchFamily="34" charset="0"/>
                <a:ea typeface="Arial" pitchFamily="34" charset="-122"/>
                <a:cs typeface="Arial" pitchFamily="34" charset="-120"/>
              </a:rPr>
              <a:t>Adam Zell</a:t>
            </a:r>
            <a:pPr indent="0" marL="0">
              <a:buNone/>
            </a:pPr>
            <a:r>
              <a:rPr lang="en-US" sz="1200" dirty="0">
                <a:solidFill>
                  <a:srgbClr val="9B9B9B"/>
                </a:solidFill>
                <a:latin typeface="Arial" pitchFamily="34" charset="0"/>
                <a:ea typeface="Arial" pitchFamily="34" charset="-122"/>
                <a:cs typeface="Arial" pitchFamily="34" charset="-120"/>
              </a:rPr>
              <a:t> at </a:t>
            </a:r>
            <a:pPr indent="0" marL="0">
              <a:buNone/>
            </a:pPr>
            <a:r>
              <a:rPr lang="en-US" sz="1200" b="1" dirty="0">
                <a:solidFill>
                  <a:srgbClr val="E63946"/>
                </a:solidFill>
                <a:latin typeface="Arial" pitchFamily="34" charset="0"/>
                <a:ea typeface="Arial" pitchFamily="34" charset="-122"/>
                <a:cs typeface="Arial" pitchFamily="34" charset="-120"/>
              </a:rPr>
              <a:t>Boston Automations</a:t>
            </a:r>
            <a:endParaRPr lang="en-US" sz="1200" dirty="0"/>
          </a:p>
        </p:txBody>
      </p:sp>
      <p:sp>
        <p:nvSpPr>
          <p:cNvPr id="10" name="Text 8"/>
          <p:cNvSpPr/>
          <p:nvPr/>
        </p:nvSpPr>
        <p:spPr>
          <a:xfrm>
            <a:off x="640080" y="3200400"/>
            <a:ext cx="7315200" cy="320040"/>
          </a:xfrm>
          <a:prstGeom prst="rect">
            <a:avLst/>
          </a:prstGeom>
          <a:noFill/>
          <a:ln/>
        </p:spPr>
        <p:txBody>
          <a:bodyPr wrap="square" lIns="0" tIns="0" rIns="0" bIns="0" rtlCol="0" anchor="ctr"/>
          <a:lstStyle/>
          <a:p>
            <a:pPr indent="0" marL="0">
              <a:buNone/>
            </a:pPr>
            <a:r>
              <a:rPr lang="en-US" sz="1200" dirty="0">
                <a:solidFill>
                  <a:srgbClr val="9B9B9B"/>
                </a:solidFill>
                <a:latin typeface="Arial" pitchFamily="34" charset="0"/>
                <a:ea typeface="Arial" pitchFamily="34" charset="-122"/>
                <a:cs typeface="Arial" pitchFamily="34" charset="-120"/>
              </a:rPr>
              <a:t>Co-presented by </a:t>
            </a:r>
            <a:pPr indent="0" marL="0">
              <a:buNone/>
            </a:pPr>
            <a:r>
              <a:rPr lang="en-US" sz="1200" b="1" dirty="0">
                <a:solidFill>
                  <a:srgbClr val="FFFFFF"/>
                </a:solidFill>
                <a:latin typeface="Arial" pitchFamily="34" charset="0"/>
                <a:ea typeface="Arial" pitchFamily="34" charset="-122"/>
                <a:cs typeface="Arial" pitchFamily="34" charset="-120"/>
              </a:rPr>
              <a:t>Kyle Steele</a:t>
            </a:r>
            <a:pPr indent="0" marL="0">
              <a:buNone/>
            </a:pPr>
            <a:r>
              <a:rPr lang="en-US" sz="1200" dirty="0">
                <a:solidFill>
                  <a:srgbClr val="9B9B9B"/>
                </a:solidFill>
                <a:latin typeface="Arial" pitchFamily="34" charset="0"/>
                <a:ea typeface="Arial" pitchFamily="34" charset="-122"/>
                <a:cs typeface="Arial" pitchFamily="34" charset="-120"/>
              </a:rPr>
              <a:t> at </a:t>
            </a:r>
            <a:pPr indent="0" marL="0">
              <a:buNone/>
            </a:pPr>
            <a:r>
              <a:rPr lang="en-US" sz="1200" b="1" dirty="0">
                <a:solidFill>
                  <a:srgbClr val="D4A843"/>
                </a:solidFill>
                <a:latin typeface="Arial" pitchFamily="34" charset="0"/>
                <a:ea typeface="Arial" pitchFamily="34" charset="-122"/>
                <a:cs typeface="Arial" pitchFamily="34" charset="-120"/>
              </a:rPr>
              <a:t>Global Wave Integration</a:t>
            </a:r>
            <a:endParaRPr lang="en-US" sz="1200" dirty="0"/>
          </a:p>
        </p:txBody>
      </p:sp>
      <p:sp>
        <p:nvSpPr>
          <p:cNvPr id="11" name="Text 9"/>
          <p:cNvSpPr/>
          <p:nvPr/>
        </p:nvSpPr>
        <p:spPr>
          <a:xfrm>
            <a:off x="640080" y="3840480"/>
            <a:ext cx="7315200" cy="274320"/>
          </a:xfrm>
          <a:prstGeom prst="rect">
            <a:avLst/>
          </a:prstGeom>
          <a:noFill/>
          <a:ln/>
        </p:spPr>
        <p:txBody>
          <a:bodyPr wrap="square" lIns="0" tIns="0" rIns="0" bIns="0" rtlCol="0" anchor="ctr"/>
          <a:lstStyle/>
          <a:p>
            <a:pPr indent="0" marL="0">
              <a:buNone/>
            </a:pPr>
            <a:r>
              <a:rPr lang="en-US" sz="1000" b="1" spc="300" kern="0" dirty="0">
                <a:solidFill>
                  <a:srgbClr val="D4A843"/>
                </a:solidFill>
                <a:latin typeface="Arial" pitchFamily="34" charset="0"/>
                <a:ea typeface="Arial" pitchFamily="34" charset="-122"/>
                <a:cs typeface="Arial" pitchFamily="34" charset="-120"/>
              </a:rPr>
              <a:t>AZIONE UNLIMITED  •  THE PERSPICACIOUS PHOENIX</a:t>
            </a:r>
            <a:endParaRPr lang="en-US" sz="1000" dirty="0"/>
          </a:p>
        </p:txBody>
      </p:sp>
      <p:sp>
        <p:nvSpPr>
          <p:cNvPr id="12" name="Text 10"/>
          <p:cNvSpPr/>
          <p:nvPr/>
        </p:nvSpPr>
        <p:spPr>
          <a:xfrm>
            <a:off x="640080" y="4114800"/>
            <a:ext cx="7315200" cy="228600"/>
          </a:xfrm>
          <a:prstGeom prst="rect">
            <a:avLst/>
          </a:prstGeom>
          <a:noFill/>
          <a:ln/>
        </p:spPr>
        <p:txBody>
          <a:bodyPr wrap="square" lIns="0" tIns="0" rIns="0" bIns="0" rtlCol="0" anchor="ctr"/>
          <a:lstStyle/>
          <a:p>
            <a:pPr indent="0" marL="0">
              <a:buNone/>
            </a:pPr>
            <a:r>
              <a:rPr lang="en-US" sz="1000" dirty="0">
                <a:solidFill>
                  <a:srgbClr val="9B9B9B"/>
                </a:solidFill>
                <a:latin typeface="Arial" pitchFamily="34" charset="0"/>
                <a:ea typeface="Arial" pitchFamily="34" charset="-122"/>
                <a:cs typeface="Arial" pitchFamily="34" charset="-120"/>
              </a:rPr>
              <a:t>Phoenix, AZ  •  April 7-10, 2026</a:t>
            </a:r>
            <a:endParaRPr lang="en-US" sz="1000" dirty="0"/>
          </a:p>
        </p:txBody>
      </p:sp>
      <p:sp>
        <p:nvSpPr>
          <p:cNvPr id="13" name="Shape 11"/>
          <p:cNvSpPr/>
          <p:nvPr/>
        </p:nvSpPr>
        <p:spPr>
          <a:xfrm>
            <a:off x="0" y="4892040"/>
            <a:ext cx="9144000" cy="251460"/>
          </a:xfrm>
          <a:prstGeom prst="rect">
            <a:avLst/>
          </a:prstGeom>
          <a:solidFill>
            <a:srgbClr val="D4A843"/>
          </a:solidFill>
          <a:ln/>
        </p:spPr>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41417"/>
        </a:solidFill>
      </p:bgPr>
    </p:bg>
    <p:spTree>
      <p:nvGrpSpPr>
        <p:cNvPr id="1" name=""/>
        <p:cNvGrpSpPr/>
        <p:nvPr/>
      </p:nvGrpSpPr>
      <p:grpSpPr>
        <a:xfrm>
          <a:off x="0" y="0"/>
          <a:ext cx="0" cy="0"/>
          <a:chOff x="0" y="0"/>
          <a:chExt cx="0" cy="0"/>
        </a:xfrm>
      </p:grpSpPr>
      <p:sp>
        <p:nvSpPr>
          <p:cNvPr id="2" name="Shape 0"/>
          <p:cNvSpPr/>
          <p:nvPr/>
        </p:nvSpPr>
        <p:spPr>
          <a:xfrm>
            <a:off x="8412480" y="0"/>
            <a:ext cx="731520" cy="5143500"/>
          </a:xfrm>
          <a:prstGeom prst="rect">
            <a:avLst/>
          </a:prstGeom>
          <a:solidFill>
            <a:srgbClr val="1E1E22"/>
          </a:solidFill>
          <a:ln/>
        </p:spPr>
      </p:sp>
      <p:sp>
        <p:nvSpPr>
          <p:cNvPr id="3" name="Text 1"/>
          <p:cNvSpPr/>
          <p:nvPr/>
        </p:nvSpPr>
        <p:spPr>
          <a:xfrm>
            <a:off x="640080" y="228600"/>
            <a:ext cx="4572000" cy="548640"/>
          </a:xfrm>
          <a:prstGeom prst="rect">
            <a:avLst/>
          </a:prstGeom>
          <a:noFill/>
          <a:ln/>
        </p:spPr>
        <p:txBody>
          <a:bodyPr wrap="square" lIns="0" tIns="0" rIns="0" bIns="0" rtlCol="0" anchor="ctr"/>
          <a:lstStyle/>
          <a:p>
            <a:pPr indent="0" marL="0">
              <a:buNone/>
            </a:pPr>
            <a:r>
              <a:rPr lang="en-US" sz="3600" b="1" dirty="0">
                <a:solidFill>
                  <a:srgbClr val="FFFFFF"/>
                </a:solidFill>
                <a:latin typeface="Georgia" pitchFamily="34" charset="0"/>
                <a:ea typeface="Georgia" pitchFamily="34" charset="-122"/>
                <a:cs typeface="Georgia" pitchFamily="34" charset="-120"/>
              </a:rPr>
              <a:t>Why AI?</a:t>
            </a:r>
            <a:endParaRPr lang="en-US" sz="3600" dirty="0"/>
          </a:p>
        </p:txBody>
      </p:sp>
      <p:sp>
        <p:nvSpPr>
          <p:cNvPr id="4" name="Text 2"/>
          <p:cNvSpPr/>
          <p:nvPr/>
        </p:nvSpPr>
        <p:spPr>
          <a:xfrm>
            <a:off x="640080" y="731520"/>
            <a:ext cx="4572000" cy="457200"/>
          </a:xfrm>
          <a:prstGeom prst="rect">
            <a:avLst/>
          </a:prstGeom>
          <a:noFill/>
          <a:ln/>
        </p:spPr>
        <p:txBody>
          <a:bodyPr wrap="square" lIns="0" tIns="0" rIns="0" bIns="0" rtlCol="0" anchor="ctr"/>
          <a:lstStyle/>
          <a:p>
            <a:pPr indent="0" marL="0">
              <a:buNone/>
            </a:pPr>
            <a:r>
              <a:rPr lang="en-US" sz="2800" dirty="0">
                <a:solidFill>
                  <a:srgbClr val="D4A843"/>
                </a:solidFill>
                <a:latin typeface="Georgia" pitchFamily="34" charset="0"/>
                <a:ea typeface="Georgia" pitchFamily="34" charset="-122"/>
                <a:cs typeface="Georgia" pitchFamily="34" charset="-120"/>
              </a:rPr>
              <a:t>Why Now?</a:t>
            </a:r>
            <a:endParaRPr lang="en-US" sz="2800" dirty="0"/>
          </a:p>
        </p:txBody>
      </p:sp>
      <p:sp>
        <p:nvSpPr>
          <p:cNvPr id="5" name="Shape 3"/>
          <p:cNvSpPr/>
          <p:nvPr/>
        </p:nvSpPr>
        <p:spPr>
          <a:xfrm>
            <a:off x="640080" y="1234440"/>
            <a:ext cx="1828800" cy="0"/>
          </a:xfrm>
          <a:prstGeom prst="line">
            <a:avLst/>
          </a:prstGeom>
          <a:noFill/>
          <a:ln w="31750">
            <a:solidFill>
              <a:srgbClr val="D4A843"/>
            </a:solidFill>
            <a:prstDash val="solid"/>
          </a:ln>
        </p:spPr>
      </p:sp>
      <p:sp>
        <p:nvSpPr>
          <p:cNvPr id="6" name="Shape 4"/>
          <p:cNvSpPr/>
          <p:nvPr/>
        </p:nvSpPr>
        <p:spPr>
          <a:xfrm>
            <a:off x="457200" y="1554480"/>
            <a:ext cx="2514600" cy="2011680"/>
          </a:xfrm>
          <a:prstGeom prst="rect">
            <a:avLst/>
          </a:prstGeom>
          <a:solidFill>
            <a:srgbClr val="2D2D2D"/>
          </a:solidFill>
          <a:ln/>
          <a:effectLst>
            <a:outerShdw sx="100000" sy="100000" kx="0" ky="0" algn="bl" rotWithShape="0" blurRad="101600" dist="25400" dir="8100000">
              <a:srgbClr val="000000">
                <a:alpha val="18000"/>
              </a:srgbClr>
            </a:outerShdw>
          </a:effectLst>
        </p:spPr>
      </p:sp>
      <p:sp>
        <p:nvSpPr>
          <p:cNvPr id="7" name="Shape 5"/>
          <p:cNvSpPr/>
          <p:nvPr/>
        </p:nvSpPr>
        <p:spPr>
          <a:xfrm>
            <a:off x="457200" y="1554480"/>
            <a:ext cx="54864" cy="2011680"/>
          </a:xfrm>
          <a:prstGeom prst="rect">
            <a:avLst/>
          </a:prstGeom>
          <a:solidFill>
            <a:srgbClr val="0D9488"/>
          </a:solidFill>
          <a:ln/>
        </p:spPr>
      </p:sp>
      <p:sp>
        <p:nvSpPr>
          <p:cNvPr id="8" name="Text 6"/>
          <p:cNvSpPr/>
          <p:nvPr/>
        </p:nvSpPr>
        <p:spPr>
          <a:xfrm>
            <a:off x="640080" y="1691640"/>
            <a:ext cx="2103120" cy="640080"/>
          </a:xfrm>
          <a:prstGeom prst="rect">
            <a:avLst/>
          </a:prstGeom>
          <a:noFill/>
          <a:ln/>
        </p:spPr>
        <p:txBody>
          <a:bodyPr wrap="square" lIns="0" tIns="0" rIns="0" bIns="0" rtlCol="0" anchor="ctr"/>
          <a:lstStyle/>
          <a:p>
            <a:pPr indent="0" marL="0">
              <a:buNone/>
            </a:pPr>
            <a:r>
              <a:rPr lang="en-US" sz="4000" b="1" dirty="0">
                <a:solidFill>
                  <a:srgbClr val="0D9488"/>
                </a:solidFill>
                <a:latin typeface="Georgia" pitchFamily="34" charset="0"/>
                <a:ea typeface="Georgia" pitchFamily="34" charset="-122"/>
                <a:cs typeface="Georgia" pitchFamily="34" charset="-120"/>
              </a:rPr>
              <a:t>65%</a:t>
            </a:r>
            <a:endParaRPr lang="en-US" sz="4000" dirty="0"/>
          </a:p>
        </p:txBody>
      </p:sp>
      <p:sp>
        <p:nvSpPr>
          <p:cNvPr id="9" name="Text 7"/>
          <p:cNvSpPr/>
          <p:nvPr/>
        </p:nvSpPr>
        <p:spPr>
          <a:xfrm>
            <a:off x="640080" y="2377440"/>
            <a:ext cx="2103120" cy="640080"/>
          </a:xfrm>
          <a:prstGeom prst="rect">
            <a:avLst/>
          </a:prstGeom>
          <a:noFill/>
          <a:ln/>
        </p:spPr>
        <p:txBody>
          <a:bodyPr wrap="square" lIns="0" tIns="0" rIns="0" bIns="0" rtlCol="0" anchor="ctr"/>
          <a:lstStyle/>
          <a:p>
            <a:pPr indent="0" marL="0">
              <a:buNone/>
            </a:pPr>
            <a:r>
              <a:rPr lang="en-US" sz="1100" dirty="0">
                <a:solidFill>
                  <a:srgbClr val="E8E8E8"/>
                </a:solidFill>
                <a:latin typeface="Arial" pitchFamily="34" charset="0"/>
                <a:ea typeface="Arial" pitchFamily="34" charset="-122"/>
                <a:cs typeface="Arial" pitchFamily="34" charset="-120"/>
              </a:rPr>
              <a:t>of small businesses will use</a:t>
            </a:r>
            <a:endParaRPr lang="en-US" sz="1100" dirty="0"/>
          </a:p>
          <a:p>
            <a:pPr indent="0" marL="0">
              <a:buNone/>
            </a:pPr>
            <a:r>
              <a:rPr lang="en-US" sz="1100" dirty="0">
                <a:solidFill>
                  <a:srgbClr val="E8E8E8"/>
                </a:solidFill>
                <a:latin typeface="Arial" pitchFamily="34" charset="0"/>
                <a:ea typeface="Arial" pitchFamily="34" charset="-122"/>
                <a:cs typeface="Arial" pitchFamily="34" charset="-120"/>
              </a:rPr>
              <a:t>AI workflow tools by 2027</a:t>
            </a:r>
            <a:endParaRPr lang="en-US" sz="1100" dirty="0"/>
          </a:p>
        </p:txBody>
      </p:sp>
      <p:sp>
        <p:nvSpPr>
          <p:cNvPr id="10" name="Shape 8"/>
          <p:cNvSpPr/>
          <p:nvPr/>
        </p:nvSpPr>
        <p:spPr>
          <a:xfrm>
            <a:off x="3246120" y="1554480"/>
            <a:ext cx="2514600" cy="2011680"/>
          </a:xfrm>
          <a:prstGeom prst="rect">
            <a:avLst/>
          </a:prstGeom>
          <a:solidFill>
            <a:srgbClr val="2D2D2D"/>
          </a:solidFill>
          <a:ln/>
          <a:effectLst>
            <a:outerShdw sx="100000" sy="100000" kx="0" ky="0" algn="bl" rotWithShape="0" blurRad="101600" dist="25400" dir="8100000">
              <a:srgbClr val="000000">
                <a:alpha val="18000"/>
              </a:srgbClr>
            </a:outerShdw>
          </a:effectLst>
        </p:spPr>
      </p:sp>
      <p:sp>
        <p:nvSpPr>
          <p:cNvPr id="11" name="Shape 9"/>
          <p:cNvSpPr/>
          <p:nvPr/>
        </p:nvSpPr>
        <p:spPr>
          <a:xfrm>
            <a:off x="3246120" y="1554480"/>
            <a:ext cx="54864" cy="2011680"/>
          </a:xfrm>
          <a:prstGeom prst="rect">
            <a:avLst/>
          </a:prstGeom>
          <a:solidFill>
            <a:srgbClr val="7C3AED"/>
          </a:solidFill>
          <a:ln/>
        </p:spPr>
      </p:sp>
      <p:sp>
        <p:nvSpPr>
          <p:cNvPr id="12" name="Text 10"/>
          <p:cNvSpPr/>
          <p:nvPr/>
        </p:nvSpPr>
        <p:spPr>
          <a:xfrm>
            <a:off x="3429000" y="1691640"/>
            <a:ext cx="2103120" cy="640080"/>
          </a:xfrm>
          <a:prstGeom prst="rect">
            <a:avLst/>
          </a:prstGeom>
          <a:noFill/>
          <a:ln/>
        </p:spPr>
        <p:txBody>
          <a:bodyPr wrap="square" lIns="0" tIns="0" rIns="0" bIns="0" rtlCol="0" anchor="ctr"/>
          <a:lstStyle/>
          <a:p>
            <a:pPr indent="0" marL="0">
              <a:buNone/>
            </a:pPr>
            <a:r>
              <a:rPr lang="en-US" sz="4000" b="1" dirty="0">
                <a:solidFill>
                  <a:srgbClr val="7C3AED"/>
                </a:solidFill>
                <a:latin typeface="Georgia" pitchFamily="34" charset="0"/>
                <a:ea typeface="Georgia" pitchFamily="34" charset="-122"/>
                <a:cs typeface="Georgia" pitchFamily="34" charset="-120"/>
              </a:rPr>
              <a:t>10x</a:t>
            </a:r>
            <a:endParaRPr lang="en-US" sz="4000" dirty="0"/>
          </a:p>
        </p:txBody>
      </p:sp>
      <p:sp>
        <p:nvSpPr>
          <p:cNvPr id="13" name="Text 11"/>
          <p:cNvSpPr/>
          <p:nvPr/>
        </p:nvSpPr>
        <p:spPr>
          <a:xfrm>
            <a:off x="3429000" y="2377440"/>
            <a:ext cx="2103120" cy="640080"/>
          </a:xfrm>
          <a:prstGeom prst="rect">
            <a:avLst/>
          </a:prstGeom>
          <a:noFill/>
          <a:ln/>
        </p:spPr>
        <p:txBody>
          <a:bodyPr wrap="square" lIns="0" tIns="0" rIns="0" bIns="0" rtlCol="0" anchor="ctr"/>
          <a:lstStyle/>
          <a:p>
            <a:pPr indent="0" marL="0">
              <a:buNone/>
            </a:pPr>
            <a:r>
              <a:rPr lang="en-US" sz="1100" dirty="0">
                <a:solidFill>
                  <a:srgbClr val="E8E8E8"/>
                </a:solidFill>
                <a:latin typeface="Arial" pitchFamily="34" charset="0"/>
                <a:ea typeface="Arial" pitchFamily="34" charset="-122"/>
                <a:cs typeface="Arial" pitchFamily="34" charset="-120"/>
              </a:rPr>
              <a:t>faster proposal writing</a:t>
            </a:r>
            <a:endParaRPr lang="en-US" sz="1100" dirty="0"/>
          </a:p>
          <a:p>
            <a:pPr indent="0" marL="0">
              <a:buNone/>
            </a:pPr>
            <a:r>
              <a:rPr lang="en-US" sz="1100" dirty="0">
                <a:solidFill>
                  <a:srgbClr val="E8E8E8"/>
                </a:solidFill>
                <a:latin typeface="Arial" pitchFamily="34" charset="0"/>
                <a:ea typeface="Arial" pitchFamily="34" charset="-122"/>
                <a:cs typeface="Arial" pitchFamily="34" charset="-120"/>
              </a:rPr>
              <a:t>with AI assistance</a:t>
            </a:r>
            <a:endParaRPr lang="en-US" sz="1100" dirty="0"/>
          </a:p>
        </p:txBody>
      </p:sp>
      <p:sp>
        <p:nvSpPr>
          <p:cNvPr id="14" name="Shape 12"/>
          <p:cNvSpPr/>
          <p:nvPr/>
        </p:nvSpPr>
        <p:spPr>
          <a:xfrm>
            <a:off x="6035040" y="1554480"/>
            <a:ext cx="2514600" cy="2011680"/>
          </a:xfrm>
          <a:prstGeom prst="rect">
            <a:avLst/>
          </a:prstGeom>
          <a:solidFill>
            <a:srgbClr val="2D2D2D"/>
          </a:solidFill>
          <a:ln/>
          <a:effectLst>
            <a:outerShdw sx="100000" sy="100000" kx="0" ky="0" algn="bl" rotWithShape="0" blurRad="101600" dist="25400" dir="8100000">
              <a:srgbClr val="000000">
                <a:alpha val="18000"/>
              </a:srgbClr>
            </a:outerShdw>
          </a:effectLst>
        </p:spPr>
      </p:sp>
      <p:sp>
        <p:nvSpPr>
          <p:cNvPr id="15" name="Shape 13"/>
          <p:cNvSpPr/>
          <p:nvPr/>
        </p:nvSpPr>
        <p:spPr>
          <a:xfrm>
            <a:off x="6035040" y="1554480"/>
            <a:ext cx="54864" cy="2011680"/>
          </a:xfrm>
          <a:prstGeom prst="rect">
            <a:avLst/>
          </a:prstGeom>
          <a:solidFill>
            <a:srgbClr val="D4A843"/>
          </a:solidFill>
          <a:ln/>
        </p:spPr>
      </p:sp>
      <p:sp>
        <p:nvSpPr>
          <p:cNvPr id="16" name="Text 14"/>
          <p:cNvSpPr/>
          <p:nvPr/>
        </p:nvSpPr>
        <p:spPr>
          <a:xfrm>
            <a:off x="6217920" y="1691640"/>
            <a:ext cx="2103120" cy="640080"/>
          </a:xfrm>
          <a:prstGeom prst="rect">
            <a:avLst/>
          </a:prstGeom>
          <a:noFill/>
          <a:ln/>
        </p:spPr>
        <p:txBody>
          <a:bodyPr wrap="square" lIns="0" tIns="0" rIns="0" bIns="0" rtlCol="0" anchor="ctr"/>
          <a:lstStyle/>
          <a:p>
            <a:pPr indent="0" marL="0">
              <a:buNone/>
            </a:pPr>
            <a:r>
              <a:rPr lang="en-US" sz="4000" b="1" dirty="0">
                <a:solidFill>
                  <a:srgbClr val="D4A843"/>
                </a:solidFill>
                <a:latin typeface="Georgia" pitchFamily="34" charset="0"/>
                <a:ea typeface="Georgia" pitchFamily="34" charset="-122"/>
                <a:cs typeface="Georgia" pitchFamily="34" charset="-120"/>
              </a:rPr>
              <a:t>2026</a:t>
            </a:r>
            <a:endParaRPr lang="en-US" sz="4000" dirty="0"/>
          </a:p>
        </p:txBody>
      </p:sp>
      <p:sp>
        <p:nvSpPr>
          <p:cNvPr id="17" name="Text 15"/>
          <p:cNvSpPr/>
          <p:nvPr/>
        </p:nvSpPr>
        <p:spPr>
          <a:xfrm>
            <a:off x="6217920" y="2377440"/>
            <a:ext cx="2103120" cy="640080"/>
          </a:xfrm>
          <a:prstGeom prst="rect">
            <a:avLst/>
          </a:prstGeom>
          <a:noFill/>
          <a:ln/>
        </p:spPr>
        <p:txBody>
          <a:bodyPr wrap="square" lIns="0" tIns="0" rIns="0" bIns="0" rtlCol="0" anchor="ctr"/>
          <a:lstStyle/>
          <a:p>
            <a:pPr indent="0" marL="0">
              <a:buNone/>
            </a:pPr>
            <a:r>
              <a:rPr lang="en-US" sz="1100" dirty="0">
                <a:solidFill>
                  <a:srgbClr val="E8E8E8"/>
                </a:solidFill>
                <a:latin typeface="Arial" pitchFamily="34" charset="0"/>
                <a:ea typeface="Arial" pitchFamily="34" charset="-122"/>
                <a:cs typeface="Arial" pitchFamily="34" charset="-120"/>
              </a:rPr>
              <a:t>is the year AI moves from</a:t>
            </a:r>
            <a:endParaRPr lang="en-US" sz="1100" dirty="0"/>
          </a:p>
          <a:p>
            <a:pPr indent="0" marL="0">
              <a:buNone/>
            </a:pPr>
            <a:r>
              <a:rPr lang="en-US" sz="1100" dirty="0">
                <a:solidFill>
                  <a:srgbClr val="E8E8E8"/>
                </a:solidFill>
                <a:latin typeface="Arial" pitchFamily="34" charset="0"/>
                <a:ea typeface="Arial" pitchFamily="34" charset="-122"/>
                <a:cs typeface="Arial" pitchFamily="34" charset="-120"/>
              </a:rPr>
              <a:t>experiment to essential</a:t>
            </a:r>
            <a:endParaRPr lang="en-US" sz="1100" dirty="0"/>
          </a:p>
        </p:txBody>
      </p:sp>
      <p:sp>
        <p:nvSpPr>
          <p:cNvPr id="18" name="Text 16"/>
          <p:cNvSpPr/>
          <p:nvPr/>
        </p:nvSpPr>
        <p:spPr>
          <a:xfrm>
            <a:off x="640080" y="3840480"/>
            <a:ext cx="7315200" cy="548640"/>
          </a:xfrm>
          <a:prstGeom prst="rect">
            <a:avLst/>
          </a:prstGeom>
          <a:noFill/>
          <a:ln/>
        </p:spPr>
        <p:txBody>
          <a:bodyPr wrap="square" lIns="0" tIns="0" rIns="0" bIns="0" rtlCol="0" anchor="ctr"/>
          <a:lstStyle/>
          <a:p>
            <a:pPr indent="0" marL="0">
              <a:buNone/>
            </a:pPr>
            <a:r>
              <a:rPr lang="en-US" sz="1300" dirty="0">
                <a:solidFill>
                  <a:srgbClr val="9B9B9B"/>
                </a:solidFill>
                <a:latin typeface="Arial" pitchFamily="34" charset="0"/>
                <a:ea typeface="Arial" pitchFamily="34" charset="-122"/>
                <a:cs typeface="Arial" pitchFamily="34" charset="-120"/>
              </a:rPr>
              <a:t>The CI industry is at an inflection point. </a:t>
            </a:r>
            <a:pPr indent="0" marL="0">
              <a:buNone/>
            </a:pPr>
            <a:r>
              <a:rPr lang="en-US" sz="1300" b="1" dirty="0">
                <a:solidFill>
                  <a:srgbClr val="D4A843"/>
                </a:solidFill>
                <a:latin typeface="Arial" pitchFamily="34" charset="0"/>
                <a:ea typeface="Arial" pitchFamily="34" charset="-122"/>
                <a:cs typeface="Arial" pitchFamily="34" charset="-120"/>
              </a:rPr>
              <a:t>Integrators who embrace AI now will outpace those who wait.</a:t>
            </a:r>
            <a:endParaRPr lang="en-US" sz="1300" dirty="0"/>
          </a:p>
        </p:txBody>
      </p:sp>
      <p:sp>
        <p:nvSpPr>
          <p:cNvPr id="19" name="Shape 17"/>
          <p:cNvSpPr/>
          <p:nvPr/>
        </p:nvSpPr>
        <p:spPr>
          <a:xfrm>
            <a:off x="0" y="4709160"/>
            <a:ext cx="9144000" cy="434340"/>
          </a:xfrm>
          <a:prstGeom prst="rect">
            <a:avLst/>
          </a:prstGeom>
          <a:solidFill>
            <a:srgbClr val="2D2D2D"/>
          </a:solidFill>
          <a:ln/>
        </p:spPr>
      </p:sp>
      <p:sp>
        <p:nvSpPr>
          <p:cNvPr id="20" name="Shape 18"/>
          <p:cNvSpPr/>
          <p:nvPr/>
        </p:nvSpPr>
        <p:spPr>
          <a:xfrm>
            <a:off x="0" y="4709160"/>
            <a:ext cx="9144000" cy="18288"/>
          </a:xfrm>
          <a:prstGeom prst="rect">
            <a:avLst/>
          </a:prstGeom>
          <a:solidFill>
            <a:srgbClr val="D4A843"/>
          </a:solidFill>
          <a:ln/>
        </p:spPr>
      </p:sp>
      <p:sp>
        <p:nvSpPr>
          <p:cNvPr id="21" name="Text 19"/>
          <p:cNvSpPr/>
          <p:nvPr/>
        </p:nvSpPr>
        <p:spPr>
          <a:xfrm>
            <a:off x="457200" y="4709160"/>
            <a:ext cx="8229600" cy="434340"/>
          </a:xfrm>
          <a:prstGeom prst="rect">
            <a:avLst/>
          </a:prstGeom>
          <a:noFill/>
          <a:ln/>
        </p:spPr>
        <p:txBody>
          <a:bodyPr wrap="square" lIns="0" tIns="0" rIns="0" bIns="0" rtlCol="0" anchor="ctr"/>
          <a:lstStyle/>
          <a:p>
            <a:pPr algn="l" indent="0" marL="0">
              <a:buNone/>
            </a:pPr>
            <a:r>
              <a:rPr lang="en-US" sz="800" dirty="0">
                <a:solidFill>
                  <a:srgbClr val="9B9B9B"/>
                </a:solidFill>
                <a:latin typeface="Arial" pitchFamily="34" charset="0"/>
                <a:ea typeface="Arial" pitchFamily="34" charset="-122"/>
                <a:cs typeface="Arial" pitchFamily="34" charset="-120"/>
              </a:rPr>
              <a:t>Azione Unlimited  •  The Perspicacious Phoenix  •  Phoenix, AZ  •  April 2026</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41417"/>
        </a:solidFill>
      </p:bgPr>
    </p:bg>
    <p:spTree>
      <p:nvGrpSpPr>
        <p:cNvPr id="1" name=""/>
        <p:cNvGrpSpPr/>
        <p:nvPr/>
      </p:nvGrpSpPr>
      <p:grpSpPr>
        <a:xfrm>
          <a:off x="0" y="0"/>
          <a:ext cx="0" cy="0"/>
          <a:chOff x="0" y="0"/>
          <a:chExt cx="0" cy="0"/>
        </a:xfrm>
      </p:grpSpPr>
      <p:sp>
        <p:nvSpPr>
          <p:cNvPr id="2" name="Text 0"/>
          <p:cNvSpPr/>
          <p:nvPr/>
        </p:nvSpPr>
        <p:spPr>
          <a:xfrm>
            <a:off x="5943600" y="457200"/>
            <a:ext cx="3200400" cy="3200400"/>
          </a:xfrm>
          <a:prstGeom prst="rect">
            <a:avLst/>
          </a:prstGeom>
          <a:noFill/>
          <a:ln/>
        </p:spPr>
        <p:txBody>
          <a:bodyPr wrap="square" lIns="0" tIns="0" rIns="0" bIns="0" rtlCol="0" anchor="t"/>
          <a:lstStyle/>
          <a:p>
            <a:pPr algn="r" indent="0" marL="0">
              <a:buNone/>
            </a:pPr>
            <a:r>
              <a:rPr lang="en-US" sz="12000" b="1" dirty="0">
                <a:solidFill>
                  <a:srgbClr val="2D2D2D"/>
                </a:solidFill>
                <a:latin typeface="Arial" pitchFamily="34" charset="0"/>
                <a:ea typeface="Arial" pitchFamily="34" charset="-122"/>
                <a:cs typeface="Arial" pitchFamily="34" charset="-120"/>
              </a:rPr>
              <a:t>01</a:t>
            </a:r>
            <a:endParaRPr lang="en-US" sz="12000" dirty="0"/>
          </a:p>
        </p:txBody>
      </p:sp>
      <p:sp>
        <p:nvSpPr>
          <p:cNvPr id="3" name="Shape 1"/>
          <p:cNvSpPr/>
          <p:nvPr/>
        </p:nvSpPr>
        <p:spPr>
          <a:xfrm>
            <a:off x="0" y="0"/>
            <a:ext cx="73152" cy="5143500"/>
          </a:xfrm>
          <a:prstGeom prst="rect">
            <a:avLst/>
          </a:prstGeom>
          <a:solidFill>
            <a:srgbClr val="D4A843"/>
          </a:solidFill>
          <a:ln/>
        </p:spPr>
      </p:sp>
      <p:sp>
        <p:nvSpPr>
          <p:cNvPr id="4" name="Text 2"/>
          <p:cNvSpPr/>
          <p:nvPr/>
        </p:nvSpPr>
        <p:spPr>
          <a:xfrm>
            <a:off x="640080" y="1371600"/>
            <a:ext cx="5486400" cy="365760"/>
          </a:xfrm>
          <a:prstGeom prst="rect">
            <a:avLst/>
          </a:prstGeom>
          <a:noFill/>
          <a:ln/>
        </p:spPr>
        <p:txBody>
          <a:bodyPr wrap="square" lIns="0" tIns="0" rIns="0" bIns="0" rtlCol="0" anchor="ctr"/>
          <a:lstStyle/>
          <a:p>
            <a:pPr indent="0" marL="0">
              <a:buNone/>
            </a:pPr>
            <a:r>
              <a:rPr lang="en-US" sz="1300" b="1" spc="500" kern="0" dirty="0">
                <a:solidFill>
                  <a:srgbClr val="D4A843"/>
                </a:solidFill>
                <a:latin typeface="Arial" pitchFamily="34" charset="0"/>
                <a:ea typeface="Arial" pitchFamily="34" charset="-122"/>
                <a:cs typeface="Arial" pitchFamily="34" charset="-120"/>
              </a:rPr>
              <a:t>SECTION 01</a:t>
            </a:r>
            <a:endParaRPr lang="en-US" sz="1300" dirty="0"/>
          </a:p>
        </p:txBody>
      </p:sp>
      <p:sp>
        <p:nvSpPr>
          <p:cNvPr id="5" name="Text 3"/>
          <p:cNvSpPr/>
          <p:nvPr/>
        </p:nvSpPr>
        <p:spPr>
          <a:xfrm>
            <a:off x="640080" y="1828800"/>
            <a:ext cx="6400800" cy="914400"/>
          </a:xfrm>
          <a:prstGeom prst="rect">
            <a:avLst/>
          </a:prstGeom>
          <a:noFill/>
          <a:ln/>
        </p:spPr>
        <p:txBody>
          <a:bodyPr wrap="square" lIns="0" tIns="0" rIns="0" bIns="0" rtlCol="0" anchor="ctr"/>
          <a:lstStyle/>
          <a:p>
            <a:pPr indent="0" marL="0">
              <a:buNone/>
            </a:pPr>
            <a:r>
              <a:rPr lang="en-US" sz="4000" b="1" dirty="0">
                <a:solidFill>
                  <a:srgbClr val="FFFFFF"/>
                </a:solidFill>
                <a:latin typeface="Georgia" pitchFamily="34" charset="0"/>
                <a:ea typeface="Georgia" pitchFamily="34" charset="-122"/>
                <a:cs typeface="Georgia" pitchFamily="34" charset="-120"/>
              </a:rPr>
              <a:t>The Basics</a:t>
            </a:r>
            <a:endParaRPr lang="en-US" sz="4000" dirty="0"/>
          </a:p>
        </p:txBody>
      </p:sp>
      <p:sp>
        <p:nvSpPr>
          <p:cNvPr id="6" name="Text 4"/>
          <p:cNvSpPr/>
          <p:nvPr/>
        </p:nvSpPr>
        <p:spPr>
          <a:xfrm>
            <a:off x="640080" y="2834640"/>
            <a:ext cx="5486400" cy="457200"/>
          </a:xfrm>
          <a:prstGeom prst="rect">
            <a:avLst/>
          </a:prstGeom>
          <a:noFill/>
          <a:ln/>
        </p:spPr>
        <p:txBody>
          <a:bodyPr wrap="square" lIns="0" tIns="0" rIns="0" bIns="0" rtlCol="0" anchor="ctr"/>
          <a:lstStyle/>
          <a:p>
            <a:pPr indent="0" marL="0">
              <a:buNone/>
            </a:pPr>
            <a:r>
              <a:rPr lang="en-US" sz="1500" dirty="0">
                <a:solidFill>
                  <a:srgbClr val="9B9B9B"/>
                </a:solidFill>
                <a:latin typeface="Arial" pitchFamily="34" charset="0"/>
                <a:ea typeface="Arial" pitchFamily="34" charset="-122"/>
                <a:cs typeface="Arial" pitchFamily="34" charset="-120"/>
              </a:rPr>
              <a:t>What AI actually is and the tools you need to know</a:t>
            </a:r>
            <a:endParaRPr lang="en-US" sz="1500" dirty="0"/>
          </a:p>
        </p:txBody>
      </p:sp>
      <p:sp>
        <p:nvSpPr>
          <p:cNvPr id="7" name="Shape 5"/>
          <p:cNvSpPr/>
          <p:nvPr/>
        </p:nvSpPr>
        <p:spPr>
          <a:xfrm>
            <a:off x="640080" y="3474720"/>
            <a:ext cx="2286000" cy="0"/>
          </a:xfrm>
          <a:prstGeom prst="line">
            <a:avLst/>
          </a:prstGeom>
          <a:noFill/>
          <a:ln w="31750">
            <a:solidFill>
              <a:srgbClr val="D4A843"/>
            </a:solidFill>
            <a:prstDash val="solid"/>
          </a:ln>
        </p:spPr>
      </p:sp>
      <p:sp>
        <p:nvSpPr>
          <p:cNvPr id="8" name="Shape 6"/>
          <p:cNvSpPr/>
          <p:nvPr/>
        </p:nvSpPr>
        <p:spPr>
          <a:xfrm rot="-1500000">
            <a:off x="7772400" y="4114800"/>
            <a:ext cx="1828800" cy="27432"/>
          </a:xfrm>
          <a:prstGeom prst="rect">
            <a:avLst/>
          </a:prstGeom>
          <a:solidFill>
            <a:srgbClr val="D4A843"/>
          </a:solidFill>
          <a:ln/>
        </p:spPr>
      </p:sp>
      <p:pic>
        <p:nvPicPr>
          <p:cNvPr id="9" name="Image 0" descr="preencoded.png">    </p:cNvPr>
          <p:cNvPicPr>
            <a:picLocks noChangeAspect="1"/>
          </p:cNvPicPr>
          <p:nvPr/>
        </p:nvPicPr>
        <p:blipFill>
          <a:blip r:embed="rId1">
            <a:alphaModFix amt="12000"/>
          </a:blip>
          <a:stretch>
            <a:fillRect/>
          </a:stretch>
        </p:blipFill>
        <p:spPr>
          <a:xfrm>
            <a:off x="7589520" y="1371600"/>
            <a:ext cx="731520" cy="73152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AFAF8"/>
        </a:solidFill>
      </p:bgPr>
    </p:bg>
    <p:spTree>
      <p:nvGrpSpPr>
        <p:cNvPr id="1" name=""/>
        <p:cNvGrpSpPr/>
        <p:nvPr/>
      </p:nvGrpSpPr>
      <p:grpSpPr>
        <a:xfrm>
          <a:off x="0" y="0"/>
          <a:ext cx="0" cy="0"/>
          <a:chOff x="0" y="0"/>
          <a:chExt cx="0" cy="0"/>
        </a:xfrm>
      </p:grpSpPr>
      <p:sp>
        <p:nvSpPr>
          <p:cNvPr id="2" name="Text 0"/>
          <p:cNvSpPr/>
          <p:nvPr/>
        </p:nvSpPr>
        <p:spPr>
          <a:xfrm>
            <a:off x="640080" y="228600"/>
            <a:ext cx="3657600" cy="548640"/>
          </a:xfrm>
          <a:prstGeom prst="rect">
            <a:avLst/>
          </a:prstGeom>
          <a:noFill/>
          <a:ln/>
        </p:spPr>
        <p:txBody>
          <a:bodyPr wrap="square" lIns="0" tIns="0" rIns="0" bIns="0" rtlCol="0" anchor="ctr"/>
          <a:lstStyle/>
          <a:p>
            <a:pPr indent="0" marL="0">
              <a:buNone/>
            </a:pPr>
            <a:r>
              <a:rPr lang="en-US" sz="3400" b="1" dirty="0">
                <a:solidFill>
                  <a:srgbClr val="2D2D2D"/>
                </a:solidFill>
                <a:latin typeface="Georgia" pitchFamily="34" charset="0"/>
                <a:ea typeface="Georgia" pitchFamily="34" charset="-122"/>
                <a:cs typeface="Georgia" pitchFamily="34" charset="-120"/>
              </a:rPr>
              <a:t>What is AI?</a:t>
            </a:r>
            <a:endParaRPr lang="en-US" sz="3400" dirty="0"/>
          </a:p>
        </p:txBody>
      </p:sp>
      <p:sp>
        <p:nvSpPr>
          <p:cNvPr id="3" name="Text 1"/>
          <p:cNvSpPr/>
          <p:nvPr/>
        </p:nvSpPr>
        <p:spPr>
          <a:xfrm>
            <a:off x="4114800" y="320040"/>
            <a:ext cx="2743200" cy="365760"/>
          </a:xfrm>
          <a:prstGeom prst="rect">
            <a:avLst/>
          </a:prstGeom>
          <a:noFill/>
          <a:ln/>
        </p:spPr>
        <p:txBody>
          <a:bodyPr wrap="square" lIns="0" tIns="0" rIns="0" bIns="0" rtlCol="0" anchor="ctr"/>
          <a:lstStyle/>
          <a:p>
            <a:pPr indent="0" marL="0">
              <a:buNone/>
            </a:pPr>
            <a:r>
              <a:rPr lang="en-US" sz="1500" i="1" dirty="0">
                <a:solidFill>
                  <a:srgbClr val="D4A843"/>
                </a:solidFill>
                <a:latin typeface="Georgia" pitchFamily="34" charset="0"/>
                <a:ea typeface="Georgia" pitchFamily="34" charset="-122"/>
                <a:cs typeface="Georgia" pitchFamily="34" charset="-120"/>
              </a:rPr>
              <a:t>(The 2-Minute Version)</a:t>
            </a:r>
            <a:endParaRPr lang="en-US" sz="1500" dirty="0"/>
          </a:p>
        </p:txBody>
      </p:sp>
      <p:sp>
        <p:nvSpPr>
          <p:cNvPr id="4" name="Shape 2"/>
          <p:cNvSpPr/>
          <p:nvPr/>
        </p:nvSpPr>
        <p:spPr>
          <a:xfrm>
            <a:off x="640080" y="822960"/>
            <a:ext cx="1371600" cy="0"/>
          </a:xfrm>
          <a:prstGeom prst="line">
            <a:avLst/>
          </a:prstGeom>
          <a:noFill/>
          <a:ln w="31750">
            <a:solidFill>
              <a:srgbClr val="D4A843"/>
            </a:solidFill>
            <a:prstDash val="solid"/>
          </a:ln>
        </p:spPr>
      </p:sp>
      <p:sp>
        <p:nvSpPr>
          <p:cNvPr id="5" name="Shape 3"/>
          <p:cNvSpPr/>
          <p:nvPr/>
        </p:nvSpPr>
        <p:spPr>
          <a:xfrm>
            <a:off x="457200" y="1097280"/>
            <a:ext cx="5029200" cy="3200400"/>
          </a:xfrm>
          <a:prstGeom prst="rect">
            <a:avLst/>
          </a:prstGeom>
          <a:solidFill>
            <a:srgbClr val="FFFFFF"/>
          </a:solidFill>
          <a:ln/>
          <a:effectLst>
            <a:outerShdw sx="100000" sy="100000" kx="0" ky="0" algn="bl" rotWithShape="0" blurRad="101600" dist="25400" dir="8100000">
              <a:srgbClr val="000000">
                <a:alpha val="18000"/>
              </a:srgbClr>
            </a:outerShdw>
          </a:effectLst>
        </p:spPr>
      </p:sp>
      <p:sp>
        <p:nvSpPr>
          <p:cNvPr id="6" name="Shape 4"/>
          <p:cNvSpPr/>
          <p:nvPr/>
        </p:nvSpPr>
        <p:spPr>
          <a:xfrm>
            <a:off x="457200" y="1097280"/>
            <a:ext cx="54864" cy="3200400"/>
          </a:xfrm>
          <a:prstGeom prst="rect">
            <a:avLst/>
          </a:prstGeom>
          <a:solidFill>
            <a:srgbClr val="0D9488"/>
          </a:solidFill>
          <a:ln/>
        </p:spPr>
      </p:sp>
      <p:pic>
        <p:nvPicPr>
          <p:cNvPr id="7" name="Image 0" descr="preencoded.png">    </p:cNvPr>
          <p:cNvPicPr>
            <a:picLocks noChangeAspect="1"/>
          </p:cNvPicPr>
          <p:nvPr/>
        </p:nvPicPr>
        <p:blipFill>
          <a:blip r:embed="rId1"/>
          <a:stretch>
            <a:fillRect/>
          </a:stretch>
        </p:blipFill>
        <p:spPr>
          <a:xfrm>
            <a:off x="731520" y="1325880"/>
            <a:ext cx="320040" cy="320040"/>
          </a:xfrm>
          <a:prstGeom prst="rect">
            <a:avLst/>
          </a:prstGeom>
        </p:spPr>
      </p:pic>
      <p:sp>
        <p:nvSpPr>
          <p:cNvPr id="8" name="Text 5"/>
          <p:cNvSpPr/>
          <p:nvPr/>
        </p:nvSpPr>
        <p:spPr>
          <a:xfrm>
            <a:off x="1143000" y="1280160"/>
            <a:ext cx="4023360" cy="365760"/>
          </a:xfrm>
          <a:prstGeom prst="rect">
            <a:avLst/>
          </a:prstGeom>
          <a:noFill/>
          <a:ln/>
        </p:spPr>
        <p:txBody>
          <a:bodyPr wrap="square" lIns="0" tIns="0" rIns="0" bIns="0" rtlCol="0" anchor="ctr"/>
          <a:lstStyle/>
          <a:p>
            <a:pPr indent="0" marL="0">
              <a:buNone/>
            </a:pPr>
            <a:r>
              <a:rPr lang="en-US" sz="1600" b="1" dirty="0">
                <a:solidFill>
                  <a:srgbClr val="2D2D2D"/>
                </a:solidFill>
                <a:latin typeface="Georgia" pitchFamily="34" charset="0"/>
                <a:ea typeface="Georgia" pitchFamily="34" charset="-122"/>
                <a:cs typeface="Georgia" pitchFamily="34" charset="-120"/>
              </a:rPr>
              <a:t>Think of it as a really smart intern</a:t>
            </a:r>
            <a:endParaRPr lang="en-US" sz="1600" dirty="0"/>
          </a:p>
        </p:txBody>
      </p:sp>
      <p:sp>
        <p:nvSpPr>
          <p:cNvPr id="9" name="Text 6"/>
          <p:cNvSpPr/>
          <p:nvPr/>
        </p:nvSpPr>
        <p:spPr>
          <a:xfrm>
            <a:off x="731520" y="1828800"/>
            <a:ext cx="4480560" cy="2286000"/>
          </a:xfrm>
          <a:prstGeom prst="rect">
            <a:avLst/>
          </a:prstGeom>
          <a:noFill/>
          <a:ln/>
        </p:spPr>
        <p:txBody>
          <a:bodyPr wrap="square" lIns="0" tIns="0" rIns="0" bIns="0" rtlCol="0" anchor="t"/>
          <a:lstStyle/>
          <a:p>
            <a:pPr indent="0" marL="0">
              <a:buNone/>
            </a:pPr>
            <a:r>
              <a:rPr lang="en-US" sz="1150" dirty="0">
                <a:solidFill>
                  <a:srgbClr val="4A4A4A"/>
                </a:solidFill>
                <a:latin typeface="Arial" pitchFamily="34" charset="0"/>
                <a:ea typeface="Arial" pitchFamily="34" charset="-122"/>
                <a:cs typeface="Arial" pitchFamily="34" charset="-120"/>
              </a:rPr>
              <a:t>AI has read billions of pages of text — books, websites, manuals, business documents — and learned patterns from all of it.</a:t>
            </a:r>
            <a:endParaRPr lang="en-US" sz="1150" dirty="0"/>
          </a:p>
          <a:p>
            <a:pPr indent="0" marL="0">
              <a:buNone/>
            </a:pPr>
            <a:endParaRPr lang="en-US" sz="1150" dirty="0"/>
          </a:p>
          <a:p>
            <a:pPr indent="0" marL="0">
              <a:buNone/>
            </a:pPr>
            <a:r>
              <a:rPr lang="en-US" sz="1150" dirty="0">
                <a:solidFill>
                  <a:srgbClr val="4A4A4A"/>
                </a:solidFill>
                <a:latin typeface="Arial" pitchFamily="34" charset="0"/>
                <a:ea typeface="Arial" pitchFamily="34" charset="-122"/>
                <a:cs typeface="Arial" pitchFamily="34" charset="-120"/>
              </a:rPr>
              <a:t>When you ask it a question, it's not searching the internet. It's generating a response based on everything it's learned.</a:t>
            </a:r>
            <a:endParaRPr lang="en-US" sz="1150" dirty="0"/>
          </a:p>
          <a:p>
            <a:pPr indent="0" marL="0">
              <a:buNone/>
            </a:pPr>
            <a:endParaRPr lang="en-US" sz="1150" dirty="0"/>
          </a:p>
          <a:p>
            <a:pPr indent="0" marL="0">
              <a:buNone/>
            </a:pPr>
            <a:r>
              <a:rPr lang="en-US" sz="1150" b="1" dirty="0">
                <a:solidFill>
                  <a:srgbClr val="4A4A4A"/>
                </a:solidFill>
                <a:latin typeface="Arial" pitchFamily="34" charset="0"/>
                <a:ea typeface="Arial" pitchFamily="34" charset="-122"/>
                <a:cs typeface="Arial" pitchFamily="34" charset="-120"/>
              </a:rPr>
              <a:t>It doesn't get tired. It doesn't judge your questions. And it gets better the more context you give it.</a:t>
            </a:r>
            <a:endParaRPr lang="en-US" sz="1150" dirty="0"/>
          </a:p>
        </p:txBody>
      </p:sp>
      <p:sp>
        <p:nvSpPr>
          <p:cNvPr id="10" name="Shape 7"/>
          <p:cNvSpPr/>
          <p:nvPr/>
        </p:nvSpPr>
        <p:spPr>
          <a:xfrm>
            <a:off x="5760720" y="1097280"/>
            <a:ext cx="3017520" cy="1508760"/>
          </a:xfrm>
          <a:prstGeom prst="rect">
            <a:avLst/>
          </a:prstGeom>
          <a:solidFill>
            <a:srgbClr val="059669"/>
          </a:solidFill>
          <a:ln/>
          <a:effectLst>
            <a:outerShdw sx="100000" sy="100000" kx="0" ky="0" algn="bl" rotWithShape="0" blurRad="63500" dist="12700" dir="8100000">
              <a:srgbClr val="000000">
                <a:alpha val="10000"/>
              </a:srgbClr>
            </a:outerShdw>
          </a:effectLst>
        </p:spPr>
      </p:sp>
      <p:sp>
        <p:nvSpPr>
          <p:cNvPr id="11" name="Text 8"/>
          <p:cNvSpPr/>
          <p:nvPr/>
        </p:nvSpPr>
        <p:spPr>
          <a:xfrm>
            <a:off x="5943600" y="1188720"/>
            <a:ext cx="2651760" cy="228600"/>
          </a:xfrm>
          <a:prstGeom prst="rect">
            <a:avLst/>
          </a:prstGeom>
          <a:noFill/>
          <a:ln/>
        </p:spPr>
        <p:txBody>
          <a:bodyPr wrap="square" lIns="0" tIns="0" rIns="0" bIns="0" rtlCol="0" anchor="ctr"/>
          <a:lstStyle/>
          <a:p>
            <a:pPr indent="0" marL="0">
              <a:buNone/>
            </a:pPr>
            <a:r>
              <a:rPr lang="en-US" sz="1100" b="1" dirty="0">
                <a:solidFill>
                  <a:srgbClr val="FFFFFF"/>
                </a:solidFill>
                <a:latin typeface="Arial" pitchFamily="34" charset="0"/>
                <a:ea typeface="Arial" pitchFamily="34" charset="-122"/>
                <a:cs typeface="Arial" pitchFamily="34" charset="-120"/>
              </a:rPr>
              <a:t>IT CAN:</a:t>
            </a:r>
            <a:endParaRPr lang="en-US" sz="1100" dirty="0"/>
          </a:p>
        </p:txBody>
      </p:sp>
      <p:sp>
        <p:nvSpPr>
          <p:cNvPr id="12" name="Text 9"/>
          <p:cNvSpPr/>
          <p:nvPr/>
        </p:nvSpPr>
        <p:spPr>
          <a:xfrm>
            <a:off x="5943600" y="1417320"/>
            <a:ext cx="2651760" cy="1097280"/>
          </a:xfrm>
          <a:prstGeom prst="rect">
            <a:avLst/>
          </a:prstGeom>
          <a:noFill/>
          <a:ln/>
        </p:spPr>
        <p:txBody>
          <a:bodyPr wrap="square" lIns="0" tIns="0" rIns="0" bIns="0" rtlCol="0" anchor="ctr"/>
          <a:lstStyle/>
          <a:p>
            <a:pPr marL="342900" indent="-342900">
              <a:buSzPct val="100000"/>
              <a:buChar char="•"/>
            </a:pPr>
            <a:r>
              <a:rPr lang="en-US" sz="1000" dirty="0">
                <a:solidFill>
                  <a:srgbClr val="FFFFFF"/>
                </a:solidFill>
                <a:latin typeface="Arial" pitchFamily="34" charset="0"/>
                <a:ea typeface="Arial" pitchFamily="34" charset="-122"/>
                <a:cs typeface="Arial" pitchFamily="34" charset="-120"/>
              </a:rPr>
              <a:t>Write emails &amp; proposals</a:t>
            </a:r>
            <a:endParaRPr lang="en-US" sz="1000" dirty="0"/>
          </a:p>
          <a:p>
            <a:pPr marL="342900" indent="-342900">
              <a:buSzPct val="100000"/>
              <a:buChar char="•"/>
            </a:pPr>
            <a:r>
              <a:rPr lang="en-US" sz="1000" dirty="0">
                <a:solidFill>
                  <a:srgbClr val="FFFFFF"/>
                </a:solidFill>
                <a:latin typeface="Arial" pitchFamily="34" charset="0"/>
                <a:ea typeface="Arial" pitchFamily="34" charset="-122"/>
                <a:cs typeface="Arial" pitchFamily="34" charset="-120"/>
              </a:rPr>
              <a:t>Brainstorm &amp; strategize</a:t>
            </a:r>
            <a:endParaRPr lang="en-US" sz="1000" dirty="0"/>
          </a:p>
          <a:p>
            <a:pPr marL="342900" indent="-342900">
              <a:buSzPct val="100000"/>
              <a:buChar char="•"/>
            </a:pPr>
            <a:r>
              <a:rPr lang="en-US" sz="1000" dirty="0">
                <a:solidFill>
                  <a:srgbClr val="FFFFFF"/>
                </a:solidFill>
                <a:latin typeface="Arial" pitchFamily="34" charset="0"/>
                <a:ea typeface="Arial" pitchFamily="34" charset="-122"/>
                <a:cs typeface="Arial" pitchFamily="34" charset="-120"/>
              </a:rPr>
              <a:t>Analyze documents &amp; data</a:t>
            </a:r>
            <a:endParaRPr lang="en-US" sz="1000" dirty="0"/>
          </a:p>
          <a:p>
            <a:pPr marL="342900" indent="-342900">
              <a:buSzPct val="100000"/>
              <a:buChar char="•"/>
            </a:pPr>
            <a:r>
              <a:rPr lang="en-US" sz="1000" dirty="0">
                <a:solidFill>
                  <a:srgbClr val="FFFFFF"/>
                </a:solidFill>
                <a:latin typeface="Arial" pitchFamily="34" charset="0"/>
                <a:ea typeface="Arial" pitchFamily="34" charset="-122"/>
                <a:cs typeface="Arial" pitchFamily="34" charset="-120"/>
              </a:rPr>
              <a:t>Help build processes</a:t>
            </a:r>
            <a:endParaRPr lang="en-US" sz="1000" dirty="0"/>
          </a:p>
          <a:p>
            <a:pPr marL="342900" indent="-342900">
              <a:buSzPct val="100000"/>
              <a:buChar char="•"/>
            </a:pPr>
            <a:r>
              <a:rPr lang="en-US" sz="1000" dirty="0">
                <a:solidFill>
                  <a:srgbClr val="FFFFFF"/>
                </a:solidFill>
                <a:latin typeface="Arial" pitchFamily="34" charset="0"/>
                <a:ea typeface="Arial" pitchFamily="34" charset="-122"/>
                <a:cs typeface="Arial" pitchFamily="34" charset="-120"/>
              </a:rPr>
              <a:t>Create content &amp; marketing</a:t>
            </a:r>
            <a:endParaRPr lang="en-US" sz="1000" dirty="0"/>
          </a:p>
        </p:txBody>
      </p:sp>
      <p:sp>
        <p:nvSpPr>
          <p:cNvPr id="13" name="Shape 10"/>
          <p:cNvSpPr/>
          <p:nvPr/>
        </p:nvSpPr>
        <p:spPr>
          <a:xfrm>
            <a:off x="5760720" y="2788920"/>
            <a:ext cx="3017520" cy="1508760"/>
          </a:xfrm>
          <a:prstGeom prst="rect">
            <a:avLst/>
          </a:prstGeom>
          <a:solidFill>
            <a:srgbClr val="2D2D2D"/>
          </a:solidFill>
          <a:ln/>
          <a:effectLst>
            <a:outerShdw sx="100000" sy="100000" kx="0" ky="0" algn="bl" rotWithShape="0" blurRad="63500" dist="12700" dir="8100000">
              <a:srgbClr val="000000">
                <a:alpha val="10000"/>
              </a:srgbClr>
            </a:outerShdw>
          </a:effectLst>
        </p:spPr>
      </p:sp>
      <p:sp>
        <p:nvSpPr>
          <p:cNvPr id="14" name="Text 11"/>
          <p:cNvSpPr/>
          <p:nvPr/>
        </p:nvSpPr>
        <p:spPr>
          <a:xfrm>
            <a:off x="5943600" y="2880360"/>
            <a:ext cx="2651760" cy="228600"/>
          </a:xfrm>
          <a:prstGeom prst="rect">
            <a:avLst/>
          </a:prstGeom>
          <a:noFill/>
          <a:ln/>
        </p:spPr>
        <p:txBody>
          <a:bodyPr wrap="square" lIns="0" tIns="0" rIns="0" bIns="0" rtlCol="0" anchor="ctr"/>
          <a:lstStyle/>
          <a:p>
            <a:pPr indent="0" marL="0">
              <a:buNone/>
            </a:pPr>
            <a:r>
              <a:rPr lang="en-US" sz="1100" b="1" dirty="0">
                <a:solidFill>
                  <a:srgbClr val="E11D48"/>
                </a:solidFill>
                <a:latin typeface="Arial" pitchFamily="34" charset="0"/>
                <a:ea typeface="Arial" pitchFamily="34" charset="-122"/>
                <a:cs typeface="Arial" pitchFamily="34" charset="-120"/>
              </a:rPr>
              <a:t>IT CAN'T (yet):</a:t>
            </a:r>
            <a:endParaRPr lang="en-US" sz="1100" dirty="0"/>
          </a:p>
        </p:txBody>
      </p:sp>
      <p:sp>
        <p:nvSpPr>
          <p:cNvPr id="15" name="Text 12"/>
          <p:cNvSpPr/>
          <p:nvPr/>
        </p:nvSpPr>
        <p:spPr>
          <a:xfrm>
            <a:off x="5943600" y="3108960"/>
            <a:ext cx="2651760" cy="1097280"/>
          </a:xfrm>
          <a:prstGeom prst="rect">
            <a:avLst/>
          </a:prstGeom>
          <a:noFill/>
          <a:ln/>
        </p:spPr>
        <p:txBody>
          <a:bodyPr wrap="square" lIns="0" tIns="0" rIns="0" bIns="0" rtlCol="0" anchor="ctr"/>
          <a:lstStyle/>
          <a:p>
            <a:pPr marL="342900" indent="-342900">
              <a:buSzPct val="100000"/>
              <a:buChar char="•"/>
            </a:pPr>
            <a:r>
              <a:rPr lang="en-US" sz="1000" dirty="0">
                <a:solidFill>
                  <a:srgbClr val="E8E8E8"/>
                </a:solidFill>
                <a:latin typeface="Arial" pitchFamily="34" charset="0"/>
                <a:ea typeface="Arial" pitchFamily="34" charset="-122"/>
                <a:cs typeface="Arial" pitchFamily="34" charset="-120"/>
              </a:rPr>
              <a:t>Pull wire or mount TVs</a:t>
            </a:r>
            <a:endParaRPr lang="en-US" sz="1000" dirty="0"/>
          </a:p>
          <a:p>
            <a:pPr marL="342900" indent="-342900">
              <a:buSzPct val="100000"/>
              <a:buChar char="•"/>
            </a:pPr>
            <a:r>
              <a:rPr lang="en-US" sz="1000" dirty="0">
                <a:solidFill>
                  <a:srgbClr val="E8E8E8"/>
                </a:solidFill>
                <a:latin typeface="Arial" pitchFamily="34" charset="0"/>
                <a:ea typeface="Arial" pitchFamily="34" charset="-122"/>
                <a:cs typeface="Arial" pitchFamily="34" charset="-120"/>
              </a:rPr>
              <a:t>Replace your judgment</a:t>
            </a:r>
            <a:endParaRPr lang="en-US" sz="1000" dirty="0"/>
          </a:p>
          <a:p>
            <a:pPr marL="342900" indent="-342900">
              <a:buSzPct val="100000"/>
              <a:buChar char="•"/>
            </a:pPr>
            <a:r>
              <a:rPr lang="en-US" sz="1000" dirty="0">
                <a:solidFill>
                  <a:srgbClr val="E8E8E8"/>
                </a:solidFill>
                <a:latin typeface="Arial" pitchFamily="34" charset="0"/>
                <a:ea typeface="Arial" pitchFamily="34" charset="-122"/>
                <a:cs typeface="Arial" pitchFamily="34" charset="-120"/>
              </a:rPr>
              <a:t>Know YOUR specific clients</a:t>
            </a:r>
            <a:endParaRPr lang="en-US" sz="1000" dirty="0"/>
          </a:p>
          <a:p>
            <a:pPr marL="342900" indent="-342900">
              <a:buSzPct val="100000"/>
              <a:buChar char="•"/>
            </a:pPr>
            <a:r>
              <a:rPr lang="en-US" sz="1000" dirty="0">
                <a:solidFill>
                  <a:srgbClr val="E8E8E8"/>
                </a:solidFill>
                <a:latin typeface="Arial" pitchFamily="34" charset="0"/>
                <a:ea typeface="Arial" pitchFamily="34" charset="-122"/>
                <a:cs typeface="Arial" pitchFamily="34" charset="-120"/>
              </a:rPr>
              <a:t>Run your company for you</a:t>
            </a:r>
            <a:endParaRPr lang="en-US" sz="1000" dirty="0"/>
          </a:p>
          <a:p>
            <a:pPr marL="342900" indent="-342900">
              <a:buSzPct val="100000"/>
              <a:buChar char="•"/>
            </a:pPr>
            <a:r>
              <a:rPr lang="en-US" sz="1000" dirty="0">
                <a:solidFill>
                  <a:srgbClr val="E8E8E8"/>
                </a:solidFill>
                <a:latin typeface="Arial" pitchFamily="34" charset="0"/>
                <a:ea typeface="Arial" pitchFamily="34" charset="-122"/>
                <a:cs typeface="Arial" pitchFamily="34" charset="-120"/>
              </a:rPr>
              <a:t>Be 100% accurate every time</a:t>
            </a:r>
            <a:endParaRPr lang="en-US" sz="1000" dirty="0"/>
          </a:p>
        </p:txBody>
      </p:sp>
      <p:sp>
        <p:nvSpPr>
          <p:cNvPr id="16" name="Shape 13"/>
          <p:cNvSpPr/>
          <p:nvPr/>
        </p:nvSpPr>
        <p:spPr>
          <a:xfrm>
            <a:off x="0" y="4709160"/>
            <a:ext cx="9144000" cy="434340"/>
          </a:xfrm>
          <a:prstGeom prst="rect">
            <a:avLst/>
          </a:prstGeom>
          <a:solidFill>
            <a:srgbClr val="2D2D2D"/>
          </a:solidFill>
          <a:ln/>
        </p:spPr>
      </p:sp>
      <p:sp>
        <p:nvSpPr>
          <p:cNvPr id="17" name="Shape 14"/>
          <p:cNvSpPr/>
          <p:nvPr/>
        </p:nvSpPr>
        <p:spPr>
          <a:xfrm>
            <a:off x="0" y="4709160"/>
            <a:ext cx="9144000" cy="18288"/>
          </a:xfrm>
          <a:prstGeom prst="rect">
            <a:avLst/>
          </a:prstGeom>
          <a:solidFill>
            <a:srgbClr val="D4A843"/>
          </a:solidFill>
          <a:ln/>
        </p:spPr>
      </p:sp>
      <p:sp>
        <p:nvSpPr>
          <p:cNvPr id="18" name="Text 15"/>
          <p:cNvSpPr/>
          <p:nvPr/>
        </p:nvSpPr>
        <p:spPr>
          <a:xfrm>
            <a:off x="457200" y="4709160"/>
            <a:ext cx="8229600" cy="434340"/>
          </a:xfrm>
          <a:prstGeom prst="rect">
            <a:avLst/>
          </a:prstGeom>
          <a:noFill/>
          <a:ln/>
        </p:spPr>
        <p:txBody>
          <a:bodyPr wrap="square" lIns="0" tIns="0" rIns="0" bIns="0" rtlCol="0" anchor="ctr"/>
          <a:lstStyle/>
          <a:p>
            <a:pPr algn="l" indent="0" marL="0">
              <a:buNone/>
            </a:pPr>
            <a:r>
              <a:rPr lang="en-US" sz="800" dirty="0">
                <a:solidFill>
                  <a:srgbClr val="9B9B9B"/>
                </a:solidFill>
                <a:latin typeface="Arial" pitchFamily="34" charset="0"/>
                <a:ea typeface="Arial" pitchFamily="34" charset="-122"/>
                <a:cs typeface="Arial" pitchFamily="34" charset="-120"/>
              </a:rPr>
              <a:t>Azione Unlimited  •  The Perspicacious Phoenix  •  Phoenix, AZ  •  April 2026</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AF8"/>
        </a:solidFill>
      </p:bgPr>
    </p:bg>
    <p:spTree>
      <p:nvGrpSpPr>
        <p:cNvPr id="1" name=""/>
        <p:cNvGrpSpPr/>
        <p:nvPr/>
      </p:nvGrpSpPr>
      <p:grpSpPr>
        <a:xfrm>
          <a:off x="0" y="0"/>
          <a:ext cx="0" cy="0"/>
          <a:chOff x="0" y="0"/>
          <a:chExt cx="0" cy="0"/>
        </a:xfrm>
      </p:grpSpPr>
      <p:sp>
        <p:nvSpPr>
          <p:cNvPr id="2" name="Text 0"/>
          <p:cNvSpPr/>
          <p:nvPr/>
        </p:nvSpPr>
        <p:spPr>
          <a:xfrm>
            <a:off x="640080" y="228600"/>
            <a:ext cx="7772400" cy="457200"/>
          </a:xfrm>
          <a:prstGeom prst="rect">
            <a:avLst/>
          </a:prstGeom>
          <a:noFill/>
          <a:ln/>
        </p:spPr>
        <p:txBody>
          <a:bodyPr wrap="square" lIns="0" tIns="0" rIns="0" bIns="0" rtlCol="0" anchor="ctr"/>
          <a:lstStyle/>
          <a:p>
            <a:pPr indent="0" marL="0">
              <a:buNone/>
            </a:pPr>
            <a:r>
              <a:rPr lang="en-US" sz="3000" b="1" dirty="0">
                <a:solidFill>
                  <a:srgbClr val="2D2D2D"/>
                </a:solidFill>
                <a:latin typeface="Georgia" pitchFamily="34" charset="0"/>
                <a:ea typeface="Georgia" pitchFamily="34" charset="-122"/>
                <a:cs typeface="Georgia" pitchFamily="34" charset="-120"/>
              </a:rPr>
              <a:t>The AI Tool Landscape</a:t>
            </a:r>
            <a:endParaRPr lang="en-US" sz="3000" dirty="0"/>
          </a:p>
        </p:txBody>
      </p:sp>
      <p:sp>
        <p:nvSpPr>
          <p:cNvPr id="3" name="Text 1"/>
          <p:cNvSpPr/>
          <p:nvPr/>
        </p:nvSpPr>
        <p:spPr>
          <a:xfrm>
            <a:off x="640080" y="685800"/>
            <a:ext cx="7772400" cy="274320"/>
          </a:xfrm>
          <a:prstGeom prst="rect">
            <a:avLst/>
          </a:prstGeom>
          <a:noFill/>
          <a:ln/>
        </p:spPr>
        <p:txBody>
          <a:bodyPr wrap="square" lIns="0" tIns="0" rIns="0" bIns="0" rtlCol="0" anchor="ctr"/>
          <a:lstStyle/>
          <a:p>
            <a:pPr indent="0" marL="0">
              <a:buNone/>
            </a:pPr>
            <a:r>
              <a:rPr lang="en-US" sz="1200" dirty="0">
                <a:solidFill>
                  <a:srgbClr val="9B9B9B"/>
                </a:solidFill>
                <a:latin typeface="Arial" pitchFamily="34" charset="0"/>
                <a:ea typeface="Arial" pitchFamily="34" charset="-122"/>
                <a:cs typeface="Arial" pitchFamily="34" charset="-120"/>
              </a:rPr>
              <a:t>The tools you'll actually use day-to-day</a:t>
            </a:r>
            <a:endParaRPr lang="en-US" sz="1200" dirty="0"/>
          </a:p>
        </p:txBody>
      </p:sp>
      <p:sp>
        <p:nvSpPr>
          <p:cNvPr id="4" name="Shape 2"/>
          <p:cNvSpPr/>
          <p:nvPr/>
        </p:nvSpPr>
        <p:spPr>
          <a:xfrm>
            <a:off x="640080" y="960120"/>
            <a:ext cx="1371600" cy="0"/>
          </a:xfrm>
          <a:prstGeom prst="line">
            <a:avLst/>
          </a:prstGeom>
          <a:noFill/>
          <a:ln w="31750">
            <a:solidFill>
              <a:srgbClr val="D4A843"/>
            </a:solidFill>
            <a:prstDash val="solid"/>
          </a:ln>
        </p:spPr>
      </p:sp>
      <p:sp>
        <p:nvSpPr>
          <p:cNvPr id="5" name="Shape 3"/>
          <p:cNvSpPr/>
          <p:nvPr/>
        </p:nvSpPr>
        <p:spPr>
          <a:xfrm>
            <a:off x="457200" y="1280160"/>
            <a:ext cx="3977640" cy="1371600"/>
          </a:xfrm>
          <a:prstGeom prst="rect">
            <a:avLst/>
          </a:prstGeom>
          <a:solidFill>
            <a:srgbClr val="FFFFFF"/>
          </a:solidFill>
          <a:ln/>
          <a:effectLst>
            <a:outerShdw sx="100000" sy="100000" kx="0" ky="0" algn="bl" rotWithShape="0" blurRad="101600" dist="25400" dir="8100000">
              <a:srgbClr val="000000">
                <a:alpha val="18000"/>
              </a:srgbClr>
            </a:outerShdw>
          </a:effectLst>
        </p:spPr>
      </p:sp>
      <p:sp>
        <p:nvSpPr>
          <p:cNvPr id="6" name="Shape 4"/>
          <p:cNvSpPr/>
          <p:nvPr/>
        </p:nvSpPr>
        <p:spPr>
          <a:xfrm>
            <a:off x="457200" y="1280160"/>
            <a:ext cx="64008" cy="1371600"/>
          </a:xfrm>
          <a:prstGeom prst="rect">
            <a:avLst/>
          </a:prstGeom>
          <a:solidFill>
            <a:srgbClr val="7C3AED"/>
          </a:solidFill>
          <a:ln/>
        </p:spPr>
      </p:sp>
      <p:sp>
        <p:nvSpPr>
          <p:cNvPr id="7" name="Text 5"/>
          <p:cNvSpPr/>
          <p:nvPr/>
        </p:nvSpPr>
        <p:spPr>
          <a:xfrm>
            <a:off x="685800" y="1389888"/>
            <a:ext cx="914400" cy="201168"/>
          </a:xfrm>
          <a:prstGeom prst="rect">
            <a:avLst/>
          </a:prstGeom>
          <a:solidFill>
            <a:srgbClr val="7C3AED"/>
          </a:solidFill>
          <a:ln/>
        </p:spPr>
        <p:txBody>
          <a:bodyPr wrap="square" lIns="0" tIns="0" rIns="0" bIns="0" rtlCol="0" anchor="ctr"/>
          <a:lstStyle/>
          <a:p>
            <a:pPr algn="ctr" indent="0" marL="0">
              <a:buNone/>
            </a:pPr>
            <a:r>
              <a:rPr lang="en-US" sz="700" b="1" dirty="0">
                <a:solidFill>
                  <a:srgbClr val="FFFFFF"/>
                </a:solidFill>
                <a:latin typeface="Arial" pitchFamily="34" charset="0"/>
                <a:ea typeface="Arial" pitchFamily="34" charset="-122"/>
                <a:cs typeface="Arial" pitchFamily="34" charset="-120"/>
              </a:rPr>
              <a:t>TOP PICK</a:t>
            </a:r>
            <a:endParaRPr lang="en-US" sz="700" dirty="0"/>
          </a:p>
        </p:txBody>
      </p:sp>
      <p:sp>
        <p:nvSpPr>
          <p:cNvPr id="8" name="Text 6"/>
          <p:cNvSpPr/>
          <p:nvPr/>
        </p:nvSpPr>
        <p:spPr>
          <a:xfrm>
            <a:off x="685800" y="1664208"/>
            <a:ext cx="2286000" cy="274320"/>
          </a:xfrm>
          <a:prstGeom prst="rect">
            <a:avLst/>
          </a:prstGeom>
          <a:noFill/>
          <a:ln/>
        </p:spPr>
        <p:txBody>
          <a:bodyPr wrap="square" lIns="0" tIns="0" rIns="0" bIns="0" rtlCol="0" anchor="ctr"/>
          <a:lstStyle/>
          <a:p>
            <a:pPr indent="0" marL="0">
              <a:buNone/>
            </a:pPr>
            <a:r>
              <a:rPr lang="en-US" sz="1700" b="1" dirty="0">
                <a:solidFill>
                  <a:srgbClr val="2D2D2D"/>
                </a:solidFill>
                <a:latin typeface="Georgia" pitchFamily="34" charset="0"/>
                <a:ea typeface="Georgia" pitchFamily="34" charset="-122"/>
                <a:cs typeface="Georgia" pitchFamily="34" charset="-120"/>
              </a:rPr>
              <a:t>Claude</a:t>
            </a:r>
            <a:endParaRPr lang="en-US" sz="1700" dirty="0"/>
          </a:p>
        </p:txBody>
      </p:sp>
      <p:sp>
        <p:nvSpPr>
          <p:cNvPr id="9" name="Text 7"/>
          <p:cNvSpPr/>
          <p:nvPr/>
        </p:nvSpPr>
        <p:spPr>
          <a:xfrm>
            <a:off x="3017520" y="1709928"/>
            <a:ext cx="1188720" cy="201168"/>
          </a:xfrm>
          <a:prstGeom prst="rect">
            <a:avLst/>
          </a:prstGeom>
          <a:noFill/>
          <a:ln/>
        </p:spPr>
        <p:txBody>
          <a:bodyPr wrap="square" lIns="0" tIns="0" rIns="0" bIns="0" rtlCol="0" anchor="ctr"/>
          <a:lstStyle/>
          <a:p>
            <a:pPr indent="0" marL="0">
              <a:buNone/>
            </a:pPr>
            <a:r>
              <a:rPr lang="en-US" sz="900" b="1" dirty="0">
                <a:solidFill>
                  <a:srgbClr val="7C3AED"/>
                </a:solidFill>
                <a:latin typeface="Arial" pitchFamily="34" charset="0"/>
                <a:ea typeface="Arial" pitchFamily="34" charset="-122"/>
                <a:cs typeface="Arial" pitchFamily="34" charset="-120"/>
              </a:rPr>
              <a:t>Anthropic</a:t>
            </a:r>
            <a:endParaRPr lang="en-US" sz="900" dirty="0"/>
          </a:p>
        </p:txBody>
      </p:sp>
      <p:sp>
        <p:nvSpPr>
          <p:cNvPr id="10" name="Text 8"/>
          <p:cNvSpPr/>
          <p:nvPr/>
        </p:nvSpPr>
        <p:spPr>
          <a:xfrm>
            <a:off x="685800" y="2011680"/>
            <a:ext cx="3474720" cy="502920"/>
          </a:xfrm>
          <a:prstGeom prst="rect">
            <a:avLst/>
          </a:prstGeom>
          <a:noFill/>
          <a:ln/>
        </p:spPr>
        <p:txBody>
          <a:bodyPr wrap="square" lIns="0" tIns="0" rIns="0" bIns="0" rtlCol="0" anchor="ctr"/>
          <a:lstStyle/>
          <a:p>
            <a:pPr indent="0" marL="0">
              <a:buNone/>
            </a:pPr>
            <a:r>
              <a:rPr lang="en-US" sz="1050" dirty="0">
                <a:solidFill>
                  <a:srgbClr val="4A4A4A"/>
                </a:solidFill>
                <a:latin typeface="Arial" pitchFamily="34" charset="0"/>
                <a:ea typeface="Arial" pitchFamily="34" charset="-122"/>
                <a:cs typeface="Arial" pitchFamily="34" charset="-120"/>
              </a:rPr>
              <a:t>Best for long-form writing, analysis, and reasoning. Cowork automates desktop tasks.</a:t>
            </a:r>
            <a:endParaRPr lang="en-US" sz="1050" dirty="0"/>
          </a:p>
        </p:txBody>
      </p:sp>
      <p:sp>
        <p:nvSpPr>
          <p:cNvPr id="11" name="Shape 9"/>
          <p:cNvSpPr/>
          <p:nvPr/>
        </p:nvSpPr>
        <p:spPr>
          <a:xfrm>
            <a:off x="4709160" y="1280160"/>
            <a:ext cx="3977640" cy="1371600"/>
          </a:xfrm>
          <a:prstGeom prst="rect">
            <a:avLst/>
          </a:prstGeom>
          <a:solidFill>
            <a:srgbClr val="FFFFFF"/>
          </a:solidFill>
          <a:ln/>
          <a:effectLst>
            <a:outerShdw sx="100000" sy="100000" kx="0" ky="0" algn="bl" rotWithShape="0" blurRad="101600" dist="25400" dir="8100000">
              <a:srgbClr val="000000">
                <a:alpha val="18000"/>
              </a:srgbClr>
            </a:outerShdw>
          </a:effectLst>
        </p:spPr>
      </p:sp>
      <p:sp>
        <p:nvSpPr>
          <p:cNvPr id="12" name="Shape 10"/>
          <p:cNvSpPr/>
          <p:nvPr/>
        </p:nvSpPr>
        <p:spPr>
          <a:xfrm>
            <a:off x="4709160" y="1280160"/>
            <a:ext cx="64008" cy="1371600"/>
          </a:xfrm>
          <a:prstGeom prst="rect">
            <a:avLst/>
          </a:prstGeom>
          <a:solidFill>
            <a:srgbClr val="0D9488"/>
          </a:solidFill>
          <a:ln/>
        </p:spPr>
      </p:sp>
      <p:sp>
        <p:nvSpPr>
          <p:cNvPr id="13" name="Text 11"/>
          <p:cNvSpPr/>
          <p:nvPr/>
        </p:nvSpPr>
        <p:spPr>
          <a:xfrm>
            <a:off x="4937760" y="1389888"/>
            <a:ext cx="914400" cy="201168"/>
          </a:xfrm>
          <a:prstGeom prst="rect">
            <a:avLst/>
          </a:prstGeom>
          <a:solidFill>
            <a:srgbClr val="0D9488"/>
          </a:solidFill>
          <a:ln/>
        </p:spPr>
        <p:txBody>
          <a:bodyPr wrap="square" lIns="0" tIns="0" rIns="0" bIns="0" rtlCol="0" anchor="ctr"/>
          <a:lstStyle/>
          <a:p>
            <a:pPr algn="ctr" indent="0" marL="0">
              <a:buNone/>
            </a:pPr>
            <a:r>
              <a:rPr lang="en-US" sz="700" b="1" dirty="0">
                <a:solidFill>
                  <a:srgbClr val="FFFFFF"/>
                </a:solidFill>
                <a:latin typeface="Arial" pitchFamily="34" charset="0"/>
                <a:ea typeface="Arial" pitchFamily="34" charset="-122"/>
                <a:cs typeface="Arial" pitchFamily="34" charset="-120"/>
              </a:rPr>
              <a:t>TOP PICK</a:t>
            </a:r>
            <a:endParaRPr lang="en-US" sz="700" dirty="0"/>
          </a:p>
        </p:txBody>
      </p:sp>
      <p:sp>
        <p:nvSpPr>
          <p:cNvPr id="14" name="Text 12"/>
          <p:cNvSpPr/>
          <p:nvPr/>
        </p:nvSpPr>
        <p:spPr>
          <a:xfrm>
            <a:off x="4937760" y="1664208"/>
            <a:ext cx="2286000" cy="274320"/>
          </a:xfrm>
          <a:prstGeom prst="rect">
            <a:avLst/>
          </a:prstGeom>
          <a:noFill/>
          <a:ln/>
        </p:spPr>
        <p:txBody>
          <a:bodyPr wrap="square" lIns="0" tIns="0" rIns="0" bIns="0" rtlCol="0" anchor="ctr"/>
          <a:lstStyle/>
          <a:p>
            <a:pPr indent="0" marL="0">
              <a:buNone/>
            </a:pPr>
            <a:r>
              <a:rPr lang="en-US" sz="1700" b="1" dirty="0">
                <a:solidFill>
                  <a:srgbClr val="2D2D2D"/>
                </a:solidFill>
                <a:latin typeface="Georgia" pitchFamily="34" charset="0"/>
                <a:ea typeface="Georgia" pitchFamily="34" charset="-122"/>
                <a:cs typeface="Georgia" pitchFamily="34" charset="-120"/>
              </a:rPr>
              <a:t>ChatGPT</a:t>
            </a:r>
            <a:endParaRPr lang="en-US" sz="1700" dirty="0"/>
          </a:p>
        </p:txBody>
      </p:sp>
      <p:sp>
        <p:nvSpPr>
          <p:cNvPr id="15" name="Text 13"/>
          <p:cNvSpPr/>
          <p:nvPr/>
        </p:nvSpPr>
        <p:spPr>
          <a:xfrm>
            <a:off x="7269480" y="1709928"/>
            <a:ext cx="1188720" cy="201168"/>
          </a:xfrm>
          <a:prstGeom prst="rect">
            <a:avLst/>
          </a:prstGeom>
          <a:noFill/>
          <a:ln/>
        </p:spPr>
        <p:txBody>
          <a:bodyPr wrap="square" lIns="0" tIns="0" rIns="0" bIns="0" rtlCol="0" anchor="ctr"/>
          <a:lstStyle/>
          <a:p>
            <a:pPr indent="0" marL="0">
              <a:buNone/>
            </a:pPr>
            <a:r>
              <a:rPr lang="en-US" sz="900" b="1" dirty="0">
                <a:solidFill>
                  <a:srgbClr val="0D9488"/>
                </a:solidFill>
                <a:latin typeface="Arial" pitchFamily="34" charset="0"/>
                <a:ea typeface="Arial" pitchFamily="34" charset="-122"/>
                <a:cs typeface="Arial" pitchFamily="34" charset="-120"/>
              </a:rPr>
              <a:t>OpenAI</a:t>
            </a:r>
            <a:endParaRPr lang="en-US" sz="900" dirty="0"/>
          </a:p>
        </p:txBody>
      </p:sp>
      <p:sp>
        <p:nvSpPr>
          <p:cNvPr id="16" name="Text 14"/>
          <p:cNvSpPr/>
          <p:nvPr/>
        </p:nvSpPr>
        <p:spPr>
          <a:xfrm>
            <a:off x="4937760" y="2011680"/>
            <a:ext cx="3474720" cy="502920"/>
          </a:xfrm>
          <a:prstGeom prst="rect">
            <a:avLst/>
          </a:prstGeom>
          <a:noFill/>
          <a:ln/>
        </p:spPr>
        <p:txBody>
          <a:bodyPr wrap="square" lIns="0" tIns="0" rIns="0" bIns="0" rtlCol="0" anchor="ctr"/>
          <a:lstStyle/>
          <a:p>
            <a:pPr indent="0" marL="0">
              <a:buNone/>
            </a:pPr>
            <a:r>
              <a:rPr lang="en-US" sz="1050" dirty="0">
                <a:solidFill>
                  <a:srgbClr val="4A4A4A"/>
                </a:solidFill>
                <a:latin typeface="Arial" pitchFamily="34" charset="0"/>
                <a:ea typeface="Arial" pitchFamily="34" charset="-122"/>
                <a:cs typeface="Arial" pitchFamily="34" charset="-120"/>
              </a:rPr>
              <a:t>Most popular AI tool. Great all-rounder. Custom GPTs let you build specialized assistants.</a:t>
            </a:r>
            <a:endParaRPr lang="en-US" sz="1050" dirty="0"/>
          </a:p>
        </p:txBody>
      </p:sp>
      <p:sp>
        <p:nvSpPr>
          <p:cNvPr id="17" name="Shape 15"/>
          <p:cNvSpPr/>
          <p:nvPr/>
        </p:nvSpPr>
        <p:spPr>
          <a:xfrm>
            <a:off x="457200" y="2926080"/>
            <a:ext cx="3977640" cy="1371600"/>
          </a:xfrm>
          <a:prstGeom prst="rect">
            <a:avLst/>
          </a:prstGeom>
          <a:solidFill>
            <a:srgbClr val="FFFFFF"/>
          </a:solidFill>
          <a:ln/>
          <a:effectLst>
            <a:outerShdw sx="100000" sy="100000" kx="0" ky="0" algn="bl" rotWithShape="0" blurRad="101600" dist="25400" dir="8100000">
              <a:srgbClr val="000000">
                <a:alpha val="18000"/>
              </a:srgbClr>
            </a:outerShdw>
          </a:effectLst>
        </p:spPr>
      </p:sp>
      <p:sp>
        <p:nvSpPr>
          <p:cNvPr id="18" name="Shape 16"/>
          <p:cNvSpPr/>
          <p:nvPr/>
        </p:nvSpPr>
        <p:spPr>
          <a:xfrm>
            <a:off x="457200" y="2926080"/>
            <a:ext cx="64008" cy="1371600"/>
          </a:xfrm>
          <a:prstGeom prst="rect">
            <a:avLst/>
          </a:prstGeom>
          <a:solidFill>
            <a:srgbClr val="2563EB"/>
          </a:solidFill>
          <a:ln/>
        </p:spPr>
      </p:sp>
      <p:sp>
        <p:nvSpPr>
          <p:cNvPr id="19" name="Text 17"/>
          <p:cNvSpPr/>
          <p:nvPr/>
        </p:nvSpPr>
        <p:spPr>
          <a:xfrm>
            <a:off x="685800" y="3035808"/>
            <a:ext cx="914400" cy="201168"/>
          </a:xfrm>
          <a:prstGeom prst="rect">
            <a:avLst/>
          </a:prstGeom>
          <a:solidFill>
            <a:srgbClr val="2563EB"/>
          </a:solidFill>
          <a:ln/>
        </p:spPr>
        <p:txBody>
          <a:bodyPr wrap="square" lIns="0" tIns="0" rIns="0" bIns="0" rtlCol="0" anchor="ctr"/>
          <a:lstStyle/>
          <a:p>
            <a:pPr algn="ctr" indent="0" marL="0">
              <a:buNone/>
            </a:pPr>
            <a:r>
              <a:rPr lang="en-US" sz="700" b="1" dirty="0">
                <a:solidFill>
                  <a:srgbClr val="FFFFFF"/>
                </a:solidFill>
                <a:latin typeface="Arial" pitchFamily="34" charset="0"/>
                <a:ea typeface="Arial" pitchFamily="34" charset="-122"/>
                <a:cs typeface="Arial" pitchFamily="34" charset="-120"/>
              </a:rPr>
              <a:t>SOLID OPTION</a:t>
            </a:r>
            <a:endParaRPr lang="en-US" sz="700" dirty="0"/>
          </a:p>
        </p:txBody>
      </p:sp>
      <p:sp>
        <p:nvSpPr>
          <p:cNvPr id="20" name="Text 18"/>
          <p:cNvSpPr/>
          <p:nvPr/>
        </p:nvSpPr>
        <p:spPr>
          <a:xfrm>
            <a:off x="685800" y="3310128"/>
            <a:ext cx="2286000" cy="274320"/>
          </a:xfrm>
          <a:prstGeom prst="rect">
            <a:avLst/>
          </a:prstGeom>
          <a:noFill/>
          <a:ln/>
        </p:spPr>
        <p:txBody>
          <a:bodyPr wrap="square" lIns="0" tIns="0" rIns="0" bIns="0" rtlCol="0" anchor="ctr"/>
          <a:lstStyle/>
          <a:p>
            <a:pPr indent="0" marL="0">
              <a:buNone/>
            </a:pPr>
            <a:r>
              <a:rPr lang="en-US" sz="1700" b="1" dirty="0">
                <a:solidFill>
                  <a:srgbClr val="2D2D2D"/>
                </a:solidFill>
                <a:latin typeface="Georgia" pitchFamily="34" charset="0"/>
                <a:ea typeface="Georgia" pitchFamily="34" charset="-122"/>
                <a:cs typeface="Georgia" pitchFamily="34" charset="-120"/>
              </a:rPr>
              <a:t>Gemini</a:t>
            </a:r>
            <a:endParaRPr lang="en-US" sz="1700" dirty="0"/>
          </a:p>
        </p:txBody>
      </p:sp>
      <p:sp>
        <p:nvSpPr>
          <p:cNvPr id="21" name="Text 19"/>
          <p:cNvSpPr/>
          <p:nvPr/>
        </p:nvSpPr>
        <p:spPr>
          <a:xfrm>
            <a:off x="3017520" y="3355848"/>
            <a:ext cx="1188720" cy="201168"/>
          </a:xfrm>
          <a:prstGeom prst="rect">
            <a:avLst/>
          </a:prstGeom>
          <a:noFill/>
          <a:ln/>
        </p:spPr>
        <p:txBody>
          <a:bodyPr wrap="square" lIns="0" tIns="0" rIns="0" bIns="0" rtlCol="0" anchor="ctr"/>
          <a:lstStyle/>
          <a:p>
            <a:pPr indent="0" marL="0">
              <a:buNone/>
            </a:pPr>
            <a:r>
              <a:rPr lang="en-US" sz="900" b="1" dirty="0">
                <a:solidFill>
                  <a:srgbClr val="2563EB"/>
                </a:solidFill>
                <a:latin typeface="Arial" pitchFamily="34" charset="0"/>
                <a:ea typeface="Arial" pitchFamily="34" charset="-122"/>
                <a:cs typeface="Arial" pitchFamily="34" charset="-120"/>
              </a:rPr>
              <a:t>Google</a:t>
            </a:r>
            <a:endParaRPr lang="en-US" sz="900" dirty="0"/>
          </a:p>
        </p:txBody>
      </p:sp>
      <p:sp>
        <p:nvSpPr>
          <p:cNvPr id="22" name="Text 20"/>
          <p:cNvSpPr/>
          <p:nvPr/>
        </p:nvSpPr>
        <p:spPr>
          <a:xfrm>
            <a:off x="685800" y="3657600"/>
            <a:ext cx="3474720" cy="502920"/>
          </a:xfrm>
          <a:prstGeom prst="rect">
            <a:avLst/>
          </a:prstGeom>
          <a:noFill/>
          <a:ln/>
        </p:spPr>
        <p:txBody>
          <a:bodyPr wrap="square" lIns="0" tIns="0" rIns="0" bIns="0" rtlCol="0" anchor="ctr"/>
          <a:lstStyle/>
          <a:p>
            <a:pPr indent="0" marL="0">
              <a:buNone/>
            </a:pPr>
            <a:r>
              <a:rPr lang="en-US" sz="1050" dirty="0">
                <a:solidFill>
                  <a:srgbClr val="4A4A4A"/>
                </a:solidFill>
                <a:latin typeface="Arial" pitchFamily="34" charset="0"/>
                <a:ea typeface="Arial" pitchFamily="34" charset="-122"/>
                <a:cs typeface="Arial" pitchFamily="34" charset="-120"/>
              </a:rPr>
              <a:t>Deeply integrated with Google Workspace. Great if you live in Gmail, Docs, and Drive.</a:t>
            </a:r>
            <a:endParaRPr lang="en-US" sz="1050" dirty="0"/>
          </a:p>
        </p:txBody>
      </p:sp>
      <p:sp>
        <p:nvSpPr>
          <p:cNvPr id="23" name="Shape 21"/>
          <p:cNvSpPr/>
          <p:nvPr/>
        </p:nvSpPr>
        <p:spPr>
          <a:xfrm>
            <a:off x="4709160" y="2926080"/>
            <a:ext cx="3977640" cy="1371600"/>
          </a:xfrm>
          <a:prstGeom prst="rect">
            <a:avLst/>
          </a:prstGeom>
          <a:solidFill>
            <a:srgbClr val="FFFFFF"/>
          </a:solidFill>
          <a:ln/>
          <a:effectLst>
            <a:outerShdw sx="100000" sy="100000" kx="0" ky="0" algn="bl" rotWithShape="0" blurRad="101600" dist="25400" dir="8100000">
              <a:srgbClr val="000000">
                <a:alpha val="18000"/>
              </a:srgbClr>
            </a:outerShdw>
          </a:effectLst>
        </p:spPr>
      </p:sp>
      <p:sp>
        <p:nvSpPr>
          <p:cNvPr id="24" name="Shape 22"/>
          <p:cNvSpPr/>
          <p:nvPr/>
        </p:nvSpPr>
        <p:spPr>
          <a:xfrm>
            <a:off x="4709160" y="2926080"/>
            <a:ext cx="64008" cy="1371600"/>
          </a:xfrm>
          <a:prstGeom prst="rect">
            <a:avLst/>
          </a:prstGeom>
          <a:solidFill>
            <a:srgbClr val="D97706"/>
          </a:solidFill>
          <a:ln/>
        </p:spPr>
      </p:sp>
      <p:sp>
        <p:nvSpPr>
          <p:cNvPr id="25" name="Text 23"/>
          <p:cNvSpPr/>
          <p:nvPr/>
        </p:nvSpPr>
        <p:spPr>
          <a:xfrm>
            <a:off x="4937760" y="3035808"/>
            <a:ext cx="914400" cy="201168"/>
          </a:xfrm>
          <a:prstGeom prst="rect">
            <a:avLst/>
          </a:prstGeom>
          <a:solidFill>
            <a:srgbClr val="D97706"/>
          </a:solidFill>
          <a:ln/>
        </p:spPr>
        <p:txBody>
          <a:bodyPr wrap="square" lIns="0" tIns="0" rIns="0" bIns="0" rtlCol="0" anchor="ctr"/>
          <a:lstStyle/>
          <a:p>
            <a:pPr algn="ctr" indent="0" marL="0">
              <a:buNone/>
            </a:pPr>
            <a:r>
              <a:rPr lang="en-US" sz="700" b="1" dirty="0">
                <a:solidFill>
                  <a:srgbClr val="FFFFFF"/>
                </a:solidFill>
                <a:latin typeface="Arial" pitchFamily="34" charset="0"/>
                <a:ea typeface="Arial" pitchFamily="34" charset="-122"/>
                <a:cs typeface="Arial" pitchFamily="34" charset="-120"/>
              </a:rPr>
              <a:t>WORTH TRYING</a:t>
            </a:r>
            <a:endParaRPr lang="en-US" sz="700" dirty="0"/>
          </a:p>
        </p:txBody>
      </p:sp>
      <p:sp>
        <p:nvSpPr>
          <p:cNvPr id="26" name="Text 24"/>
          <p:cNvSpPr/>
          <p:nvPr/>
        </p:nvSpPr>
        <p:spPr>
          <a:xfrm>
            <a:off x="4937760" y="3310128"/>
            <a:ext cx="2286000" cy="274320"/>
          </a:xfrm>
          <a:prstGeom prst="rect">
            <a:avLst/>
          </a:prstGeom>
          <a:noFill/>
          <a:ln/>
        </p:spPr>
        <p:txBody>
          <a:bodyPr wrap="square" lIns="0" tIns="0" rIns="0" bIns="0" rtlCol="0" anchor="ctr"/>
          <a:lstStyle/>
          <a:p>
            <a:pPr indent="0" marL="0">
              <a:buNone/>
            </a:pPr>
            <a:r>
              <a:rPr lang="en-US" sz="1700" b="1" dirty="0">
                <a:solidFill>
                  <a:srgbClr val="2D2D2D"/>
                </a:solidFill>
                <a:latin typeface="Georgia" pitchFamily="34" charset="0"/>
                <a:ea typeface="Georgia" pitchFamily="34" charset="-122"/>
                <a:cs typeface="Georgia" pitchFamily="34" charset="-120"/>
              </a:rPr>
              <a:t>Grok</a:t>
            </a:r>
            <a:endParaRPr lang="en-US" sz="1700" dirty="0"/>
          </a:p>
        </p:txBody>
      </p:sp>
      <p:sp>
        <p:nvSpPr>
          <p:cNvPr id="27" name="Text 25"/>
          <p:cNvSpPr/>
          <p:nvPr/>
        </p:nvSpPr>
        <p:spPr>
          <a:xfrm>
            <a:off x="7269480" y="3355848"/>
            <a:ext cx="1188720" cy="201168"/>
          </a:xfrm>
          <a:prstGeom prst="rect">
            <a:avLst/>
          </a:prstGeom>
          <a:noFill/>
          <a:ln/>
        </p:spPr>
        <p:txBody>
          <a:bodyPr wrap="square" lIns="0" tIns="0" rIns="0" bIns="0" rtlCol="0" anchor="ctr"/>
          <a:lstStyle/>
          <a:p>
            <a:pPr indent="0" marL="0">
              <a:buNone/>
            </a:pPr>
            <a:r>
              <a:rPr lang="en-US" sz="900" b="1" dirty="0">
                <a:solidFill>
                  <a:srgbClr val="D97706"/>
                </a:solidFill>
                <a:latin typeface="Arial" pitchFamily="34" charset="0"/>
                <a:ea typeface="Arial" pitchFamily="34" charset="-122"/>
                <a:cs typeface="Arial" pitchFamily="34" charset="-120"/>
              </a:rPr>
              <a:t>xAI</a:t>
            </a:r>
            <a:endParaRPr lang="en-US" sz="900" dirty="0"/>
          </a:p>
        </p:txBody>
      </p:sp>
      <p:sp>
        <p:nvSpPr>
          <p:cNvPr id="28" name="Text 26"/>
          <p:cNvSpPr/>
          <p:nvPr/>
        </p:nvSpPr>
        <p:spPr>
          <a:xfrm>
            <a:off x="4937760" y="3657600"/>
            <a:ext cx="3474720" cy="502920"/>
          </a:xfrm>
          <a:prstGeom prst="rect">
            <a:avLst/>
          </a:prstGeom>
          <a:noFill/>
          <a:ln/>
        </p:spPr>
        <p:txBody>
          <a:bodyPr wrap="square" lIns="0" tIns="0" rIns="0" bIns="0" rtlCol="0" anchor="ctr"/>
          <a:lstStyle/>
          <a:p>
            <a:pPr indent="0" marL="0">
              <a:buNone/>
            </a:pPr>
            <a:r>
              <a:rPr lang="en-US" sz="1050" dirty="0">
                <a:solidFill>
                  <a:srgbClr val="4A4A4A"/>
                </a:solidFill>
                <a:latin typeface="Arial" pitchFamily="34" charset="0"/>
                <a:ea typeface="Arial" pitchFamily="34" charset="-122"/>
                <a:cs typeface="Arial" pitchFamily="34" charset="-120"/>
              </a:rPr>
              <a:t>Real-time information and current events. Unique perspective and personality.</a:t>
            </a:r>
            <a:endParaRPr lang="en-US" sz="1050" dirty="0"/>
          </a:p>
        </p:txBody>
      </p:sp>
      <p:sp>
        <p:nvSpPr>
          <p:cNvPr id="29" name="Shape 27"/>
          <p:cNvSpPr/>
          <p:nvPr/>
        </p:nvSpPr>
        <p:spPr>
          <a:xfrm>
            <a:off x="0" y="4709160"/>
            <a:ext cx="9144000" cy="434340"/>
          </a:xfrm>
          <a:prstGeom prst="rect">
            <a:avLst/>
          </a:prstGeom>
          <a:solidFill>
            <a:srgbClr val="2D2D2D"/>
          </a:solidFill>
          <a:ln/>
        </p:spPr>
      </p:sp>
      <p:sp>
        <p:nvSpPr>
          <p:cNvPr id="30" name="Shape 28"/>
          <p:cNvSpPr/>
          <p:nvPr/>
        </p:nvSpPr>
        <p:spPr>
          <a:xfrm>
            <a:off x="0" y="4709160"/>
            <a:ext cx="9144000" cy="18288"/>
          </a:xfrm>
          <a:prstGeom prst="rect">
            <a:avLst/>
          </a:prstGeom>
          <a:solidFill>
            <a:srgbClr val="D4A843"/>
          </a:solidFill>
          <a:ln/>
        </p:spPr>
      </p:sp>
      <p:sp>
        <p:nvSpPr>
          <p:cNvPr id="31" name="Text 29"/>
          <p:cNvSpPr/>
          <p:nvPr/>
        </p:nvSpPr>
        <p:spPr>
          <a:xfrm>
            <a:off x="457200" y="4709160"/>
            <a:ext cx="8229600" cy="434340"/>
          </a:xfrm>
          <a:prstGeom prst="rect">
            <a:avLst/>
          </a:prstGeom>
          <a:noFill/>
          <a:ln/>
        </p:spPr>
        <p:txBody>
          <a:bodyPr wrap="square" lIns="0" tIns="0" rIns="0" bIns="0" rtlCol="0" anchor="ctr"/>
          <a:lstStyle/>
          <a:p>
            <a:pPr algn="l" indent="0" marL="0">
              <a:buNone/>
            </a:pPr>
            <a:r>
              <a:rPr lang="en-US" sz="800" dirty="0">
                <a:solidFill>
                  <a:srgbClr val="9B9B9B"/>
                </a:solidFill>
                <a:latin typeface="Arial" pitchFamily="34" charset="0"/>
                <a:ea typeface="Arial" pitchFamily="34" charset="-122"/>
                <a:cs typeface="Arial" pitchFamily="34" charset="-120"/>
              </a:rPr>
              <a:t>Azione Unlimited  •  The Perspicacious Phoenix  •  Phoenix, AZ  •  April 2026</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41417"/>
        </a:solidFill>
      </p:bgPr>
    </p:bg>
    <p:spTree>
      <p:nvGrpSpPr>
        <p:cNvPr id="1" name=""/>
        <p:cNvGrpSpPr/>
        <p:nvPr/>
      </p:nvGrpSpPr>
      <p:grpSpPr>
        <a:xfrm>
          <a:off x="0" y="0"/>
          <a:ext cx="0" cy="0"/>
          <a:chOff x="0" y="0"/>
          <a:chExt cx="0" cy="0"/>
        </a:xfrm>
      </p:grpSpPr>
      <p:sp>
        <p:nvSpPr>
          <p:cNvPr id="2" name="Text 0"/>
          <p:cNvSpPr/>
          <p:nvPr/>
        </p:nvSpPr>
        <p:spPr>
          <a:xfrm>
            <a:off x="5943600" y="457200"/>
            <a:ext cx="3200400" cy="3200400"/>
          </a:xfrm>
          <a:prstGeom prst="rect">
            <a:avLst/>
          </a:prstGeom>
          <a:noFill/>
          <a:ln/>
        </p:spPr>
        <p:txBody>
          <a:bodyPr wrap="square" lIns="0" tIns="0" rIns="0" bIns="0" rtlCol="0" anchor="t"/>
          <a:lstStyle/>
          <a:p>
            <a:pPr algn="r" indent="0" marL="0">
              <a:buNone/>
            </a:pPr>
            <a:r>
              <a:rPr lang="en-US" sz="12000" b="1" dirty="0">
                <a:solidFill>
                  <a:srgbClr val="2D2D2D"/>
                </a:solidFill>
                <a:latin typeface="Arial" pitchFamily="34" charset="0"/>
                <a:ea typeface="Arial" pitchFamily="34" charset="-122"/>
                <a:cs typeface="Arial" pitchFamily="34" charset="-120"/>
              </a:rPr>
              <a:t>02</a:t>
            </a:r>
            <a:endParaRPr lang="en-US" sz="12000" dirty="0"/>
          </a:p>
        </p:txBody>
      </p:sp>
      <p:sp>
        <p:nvSpPr>
          <p:cNvPr id="3" name="Shape 1"/>
          <p:cNvSpPr/>
          <p:nvPr/>
        </p:nvSpPr>
        <p:spPr>
          <a:xfrm>
            <a:off x="0" y="0"/>
            <a:ext cx="73152" cy="5143500"/>
          </a:xfrm>
          <a:prstGeom prst="rect">
            <a:avLst/>
          </a:prstGeom>
          <a:solidFill>
            <a:srgbClr val="D4A843"/>
          </a:solidFill>
          <a:ln/>
        </p:spPr>
      </p:sp>
      <p:sp>
        <p:nvSpPr>
          <p:cNvPr id="4" name="Text 2"/>
          <p:cNvSpPr/>
          <p:nvPr/>
        </p:nvSpPr>
        <p:spPr>
          <a:xfrm>
            <a:off x="640080" y="1371600"/>
            <a:ext cx="5486400" cy="365760"/>
          </a:xfrm>
          <a:prstGeom prst="rect">
            <a:avLst/>
          </a:prstGeom>
          <a:noFill/>
          <a:ln/>
        </p:spPr>
        <p:txBody>
          <a:bodyPr wrap="square" lIns="0" tIns="0" rIns="0" bIns="0" rtlCol="0" anchor="ctr"/>
          <a:lstStyle/>
          <a:p>
            <a:pPr indent="0" marL="0">
              <a:buNone/>
            </a:pPr>
            <a:r>
              <a:rPr lang="en-US" sz="1300" b="1" spc="500" kern="0" dirty="0">
                <a:solidFill>
                  <a:srgbClr val="D4A843"/>
                </a:solidFill>
                <a:latin typeface="Arial" pitchFamily="34" charset="0"/>
                <a:ea typeface="Arial" pitchFamily="34" charset="-122"/>
                <a:cs typeface="Arial" pitchFamily="34" charset="-120"/>
              </a:rPr>
              <a:t>SECTION 02</a:t>
            </a:r>
            <a:endParaRPr lang="en-US" sz="1300" dirty="0"/>
          </a:p>
        </p:txBody>
      </p:sp>
      <p:sp>
        <p:nvSpPr>
          <p:cNvPr id="5" name="Text 3"/>
          <p:cNvSpPr/>
          <p:nvPr/>
        </p:nvSpPr>
        <p:spPr>
          <a:xfrm>
            <a:off x="640080" y="1828800"/>
            <a:ext cx="6400800" cy="914400"/>
          </a:xfrm>
          <a:prstGeom prst="rect">
            <a:avLst/>
          </a:prstGeom>
          <a:noFill/>
          <a:ln/>
        </p:spPr>
        <p:txBody>
          <a:bodyPr wrap="square" lIns="0" tIns="0" rIns="0" bIns="0" rtlCol="0" anchor="ctr"/>
          <a:lstStyle/>
          <a:p>
            <a:pPr indent="0" marL="0">
              <a:buNone/>
            </a:pPr>
            <a:r>
              <a:rPr lang="en-US" sz="4000" b="1" dirty="0">
                <a:solidFill>
                  <a:srgbClr val="FFFFFF"/>
                </a:solidFill>
                <a:latin typeface="Georgia" pitchFamily="34" charset="0"/>
                <a:ea typeface="Georgia" pitchFamily="34" charset="-122"/>
                <a:cs typeface="Georgia" pitchFamily="34" charset="-120"/>
              </a:rPr>
              <a:t>Your First AI Wins</a:t>
            </a:r>
            <a:endParaRPr lang="en-US" sz="4000" dirty="0"/>
          </a:p>
        </p:txBody>
      </p:sp>
      <p:sp>
        <p:nvSpPr>
          <p:cNvPr id="6" name="Text 4"/>
          <p:cNvSpPr/>
          <p:nvPr/>
        </p:nvSpPr>
        <p:spPr>
          <a:xfrm>
            <a:off x="640080" y="2834640"/>
            <a:ext cx="5486400" cy="457200"/>
          </a:xfrm>
          <a:prstGeom prst="rect">
            <a:avLst/>
          </a:prstGeom>
          <a:noFill/>
          <a:ln/>
        </p:spPr>
        <p:txBody>
          <a:bodyPr wrap="square" lIns="0" tIns="0" rIns="0" bIns="0" rtlCol="0" anchor="ctr"/>
          <a:lstStyle/>
          <a:p>
            <a:pPr indent="0" marL="0">
              <a:buNone/>
            </a:pPr>
            <a:r>
              <a:rPr lang="en-US" sz="1500" dirty="0">
                <a:solidFill>
                  <a:srgbClr val="9B9B9B"/>
                </a:solidFill>
                <a:latin typeface="Arial" pitchFamily="34" charset="0"/>
                <a:ea typeface="Arial" pitchFamily="34" charset="-122"/>
                <a:cs typeface="Arial" pitchFamily="34" charset="-120"/>
              </a:rPr>
              <a:t>Things you can start doing today — no tech skills required</a:t>
            </a:r>
            <a:endParaRPr lang="en-US" sz="1500" dirty="0"/>
          </a:p>
        </p:txBody>
      </p:sp>
      <p:sp>
        <p:nvSpPr>
          <p:cNvPr id="7" name="Shape 5"/>
          <p:cNvSpPr/>
          <p:nvPr/>
        </p:nvSpPr>
        <p:spPr>
          <a:xfrm>
            <a:off x="640080" y="3474720"/>
            <a:ext cx="2286000" cy="0"/>
          </a:xfrm>
          <a:prstGeom prst="line">
            <a:avLst/>
          </a:prstGeom>
          <a:noFill/>
          <a:ln w="31750">
            <a:solidFill>
              <a:srgbClr val="D4A843"/>
            </a:solidFill>
            <a:prstDash val="solid"/>
          </a:ln>
        </p:spPr>
      </p:sp>
      <p:sp>
        <p:nvSpPr>
          <p:cNvPr id="8" name="Shape 6"/>
          <p:cNvSpPr/>
          <p:nvPr/>
        </p:nvSpPr>
        <p:spPr>
          <a:xfrm rot="-1500000">
            <a:off x="7772400" y="4114800"/>
            <a:ext cx="1828800" cy="27432"/>
          </a:xfrm>
          <a:prstGeom prst="rect">
            <a:avLst/>
          </a:prstGeom>
          <a:solidFill>
            <a:srgbClr val="D4A843"/>
          </a:solidFill>
          <a:ln/>
        </p:spPr>
      </p:sp>
      <p:pic>
        <p:nvPicPr>
          <p:cNvPr id="9" name="Image 0" descr="preencoded.png">    </p:cNvPr>
          <p:cNvPicPr>
            <a:picLocks noChangeAspect="1"/>
          </p:cNvPicPr>
          <p:nvPr/>
        </p:nvPicPr>
        <p:blipFill>
          <a:blip r:embed="rId1">
            <a:alphaModFix amt="12000"/>
          </a:blip>
          <a:stretch>
            <a:fillRect/>
          </a:stretch>
        </p:blipFill>
        <p:spPr>
          <a:xfrm>
            <a:off x="7589520" y="1371600"/>
            <a:ext cx="731520" cy="73152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AFAF8"/>
        </a:solidFill>
      </p:bgPr>
    </p:bg>
    <p:spTree>
      <p:nvGrpSpPr>
        <p:cNvPr id="1" name=""/>
        <p:cNvGrpSpPr/>
        <p:nvPr/>
      </p:nvGrpSpPr>
      <p:grpSpPr>
        <a:xfrm>
          <a:off x="0" y="0"/>
          <a:ext cx="0" cy="0"/>
          <a:chOff x="0" y="0"/>
          <a:chExt cx="0" cy="0"/>
        </a:xfrm>
      </p:grpSpPr>
      <p:sp>
        <p:nvSpPr>
          <p:cNvPr id="2" name="Text 0"/>
          <p:cNvSpPr/>
          <p:nvPr/>
        </p:nvSpPr>
        <p:spPr>
          <a:xfrm>
            <a:off x="640080" y="228600"/>
            <a:ext cx="2743200" cy="457200"/>
          </a:xfrm>
          <a:prstGeom prst="rect">
            <a:avLst/>
          </a:prstGeom>
          <a:noFill/>
          <a:ln/>
        </p:spPr>
        <p:txBody>
          <a:bodyPr wrap="square" lIns="0" tIns="0" rIns="0" bIns="0" rtlCol="0" anchor="ctr"/>
          <a:lstStyle/>
          <a:p>
            <a:pPr indent="0" marL="0">
              <a:buNone/>
            </a:pPr>
            <a:r>
              <a:rPr lang="en-US" sz="2600" b="1" dirty="0">
                <a:solidFill>
                  <a:srgbClr val="2D2D2D"/>
                </a:solidFill>
                <a:latin typeface="Georgia" pitchFamily="34" charset="0"/>
                <a:ea typeface="Georgia" pitchFamily="34" charset="-122"/>
                <a:cs typeface="Georgia" pitchFamily="34" charset="-120"/>
              </a:rPr>
              <a:t>Start Here:</a:t>
            </a:r>
            <a:endParaRPr lang="en-US" sz="2600" dirty="0"/>
          </a:p>
        </p:txBody>
      </p:sp>
      <p:sp>
        <p:nvSpPr>
          <p:cNvPr id="3" name="Text 1"/>
          <p:cNvSpPr/>
          <p:nvPr/>
        </p:nvSpPr>
        <p:spPr>
          <a:xfrm>
            <a:off x="640080" y="640080"/>
            <a:ext cx="5486400" cy="365760"/>
          </a:xfrm>
          <a:prstGeom prst="rect">
            <a:avLst/>
          </a:prstGeom>
          <a:noFill/>
          <a:ln/>
        </p:spPr>
        <p:txBody>
          <a:bodyPr wrap="square" lIns="0" tIns="0" rIns="0" bIns="0" rtlCol="0" anchor="ctr"/>
          <a:lstStyle/>
          <a:p>
            <a:pPr indent="0" marL="0">
              <a:buNone/>
            </a:pPr>
            <a:r>
              <a:rPr lang="en-US" sz="2000" dirty="0">
                <a:solidFill>
                  <a:srgbClr val="D4A843"/>
                </a:solidFill>
                <a:latin typeface="Georgia" pitchFamily="34" charset="0"/>
                <a:ea typeface="Georgia" pitchFamily="34" charset="-122"/>
                <a:cs typeface="Georgia" pitchFamily="34" charset="-120"/>
              </a:rPr>
              <a:t>AI as Your Writing Partner</a:t>
            </a:r>
            <a:endParaRPr lang="en-US" sz="2000" dirty="0"/>
          </a:p>
        </p:txBody>
      </p:sp>
      <p:sp>
        <p:nvSpPr>
          <p:cNvPr id="4" name="Shape 2"/>
          <p:cNvSpPr/>
          <p:nvPr/>
        </p:nvSpPr>
        <p:spPr>
          <a:xfrm>
            <a:off x="640080" y="1005840"/>
            <a:ext cx="1371600" cy="0"/>
          </a:xfrm>
          <a:prstGeom prst="line">
            <a:avLst/>
          </a:prstGeom>
          <a:noFill/>
          <a:ln w="31750">
            <a:solidFill>
              <a:srgbClr val="D4A843"/>
            </a:solidFill>
            <a:prstDash val="solid"/>
          </a:ln>
        </p:spPr>
      </p:sp>
      <p:sp>
        <p:nvSpPr>
          <p:cNvPr id="5" name="Shape 3"/>
          <p:cNvSpPr/>
          <p:nvPr/>
        </p:nvSpPr>
        <p:spPr>
          <a:xfrm>
            <a:off x="457200" y="1280160"/>
            <a:ext cx="4114800" cy="640080"/>
          </a:xfrm>
          <a:prstGeom prst="rect">
            <a:avLst/>
          </a:prstGeom>
          <a:solidFill>
            <a:srgbClr val="FFFFFF"/>
          </a:solidFill>
          <a:ln/>
          <a:effectLst>
            <a:outerShdw sx="100000" sy="100000" kx="0" ky="0" algn="bl" rotWithShape="0" blurRad="63500" dist="12700" dir="8100000">
              <a:srgbClr val="000000">
                <a:alpha val="10000"/>
              </a:srgbClr>
            </a:outerShdw>
          </a:effectLst>
        </p:spPr>
      </p:sp>
      <p:sp>
        <p:nvSpPr>
          <p:cNvPr id="6" name="Shape 4"/>
          <p:cNvSpPr/>
          <p:nvPr/>
        </p:nvSpPr>
        <p:spPr>
          <a:xfrm>
            <a:off x="457200" y="1280160"/>
            <a:ext cx="45720" cy="640080"/>
          </a:xfrm>
          <a:prstGeom prst="rect">
            <a:avLst/>
          </a:prstGeom>
          <a:solidFill>
            <a:srgbClr val="0D9488"/>
          </a:solidFill>
          <a:ln/>
        </p:spPr>
      </p:sp>
      <p:pic>
        <p:nvPicPr>
          <p:cNvPr id="7" name="Image 0" descr="preencoded.png">    </p:cNvPr>
          <p:cNvPicPr>
            <a:picLocks noChangeAspect="1"/>
          </p:cNvPicPr>
          <p:nvPr/>
        </p:nvPicPr>
        <p:blipFill>
          <a:blip r:embed="rId1"/>
          <a:stretch>
            <a:fillRect/>
          </a:stretch>
        </p:blipFill>
        <p:spPr>
          <a:xfrm>
            <a:off x="640080" y="1417320"/>
            <a:ext cx="274320" cy="274320"/>
          </a:xfrm>
          <a:prstGeom prst="rect">
            <a:avLst/>
          </a:prstGeom>
        </p:spPr>
      </p:pic>
      <p:sp>
        <p:nvSpPr>
          <p:cNvPr id="8" name="Text 5"/>
          <p:cNvSpPr/>
          <p:nvPr/>
        </p:nvSpPr>
        <p:spPr>
          <a:xfrm>
            <a:off x="1005840" y="1325880"/>
            <a:ext cx="3200400" cy="228600"/>
          </a:xfrm>
          <a:prstGeom prst="rect">
            <a:avLst/>
          </a:prstGeom>
          <a:noFill/>
          <a:ln/>
        </p:spPr>
        <p:txBody>
          <a:bodyPr wrap="square" lIns="0" tIns="0" rIns="0" bIns="0" rtlCol="0" anchor="ctr"/>
          <a:lstStyle/>
          <a:p>
            <a:pPr indent="0" marL="0">
              <a:buNone/>
            </a:pPr>
            <a:r>
              <a:rPr lang="en-US" sz="1200" b="1" dirty="0">
                <a:solidFill>
                  <a:srgbClr val="2D2D2D"/>
                </a:solidFill>
                <a:latin typeface="Arial" pitchFamily="34" charset="0"/>
                <a:ea typeface="Arial" pitchFamily="34" charset="-122"/>
                <a:cs typeface="Arial" pitchFamily="34" charset="-120"/>
              </a:rPr>
              <a:t>Client Emails</a:t>
            </a:r>
            <a:endParaRPr lang="en-US" sz="1200" dirty="0"/>
          </a:p>
        </p:txBody>
      </p:sp>
      <p:sp>
        <p:nvSpPr>
          <p:cNvPr id="9" name="Text 6"/>
          <p:cNvSpPr/>
          <p:nvPr/>
        </p:nvSpPr>
        <p:spPr>
          <a:xfrm>
            <a:off x="1005840" y="1600200"/>
            <a:ext cx="3383280" cy="228600"/>
          </a:xfrm>
          <a:prstGeom prst="rect">
            <a:avLst/>
          </a:prstGeom>
          <a:noFill/>
          <a:ln/>
        </p:spPr>
        <p:txBody>
          <a:bodyPr wrap="square" lIns="0" tIns="0" rIns="0" bIns="0" rtlCol="0" anchor="ctr"/>
          <a:lstStyle/>
          <a:p>
            <a:pPr indent="0" marL="0">
              <a:buNone/>
            </a:pPr>
            <a:r>
              <a:rPr lang="en-US" sz="950" dirty="0">
                <a:solidFill>
                  <a:srgbClr val="9B9B9B"/>
                </a:solidFill>
                <a:latin typeface="Arial" pitchFamily="34" charset="0"/>
                <a:ea typeface="Arial" pitchFamily="34" charset="-122"/>
                <a:cs typeface="Arial" pitchFamily="34" charset="-120"/>
              </a:rPr>
              <a:t>Draft follow-ups, proposals, and project updates in your voice</a:t>
            </a:r>
            <a:endParaRPr lang="en-US" sz="950" dirty="0"/>
          </a:p>
        </p:txBody>
      </p:sp>
      <p:sp>
        <p:nvSpPr>
          <p:cNvPr id="10" name="Shape 7"/>
          <p:cNvSpPr/>
          <p:nvPr/>
        </p:nvSpPr>
        <p:spPr>
          <a:xfrm>
            <a:off x="457200" y="2057400"/>
            <a:ext cx="4114800" cy="640080"/>
          </a:xfrm>
          <a:prstGeom prst="rect">
            <a:avLst/>
          </a:prstGeom>
          <a:solidFill>
            <a:srgbClr val="FFFFFF"/>
          </a:solidFill>
          <a:ln/>
          <a:effectLst>
            <a:outerShdw sx="100000" sy="100000" kx="0" ky="0" algn="bl" rotWithShape="0" blurRad="63500" dist="12700" dir="8100000">
              <a:srgbClr val="000000">
                <a:alpha val="10000"/>
              </a:srgbClr>
            </a:outerShdw>
          </a:effectLst>
        </p:spPr>
      </p:sp>
      <p:sp>
        <p:nvSpPr>
          <p:cNvPr id="11" name="Shape 8"/>
          <p:cNvSpPr/>
          <p:nvPr/>
        </p:nvSpPr>
        <p:spPr>
          <a:xfrm>
            <a:off x="457200" y="2057400"/>
            <a:ext cx="45720" cy="640080"/>
          </a:xfrm>
          <a:prstGeom prst="rect">
            <a:avLst/>
          </a:prstGeom>
          <a:solidFill>
            <a:srgbClr val="7C3AED"/>
          </a:solidFill>
          <a:ln/>
        </p:spPr>
      </p:sp>
      <p:pic>
        <p:nvPicPr>
          <p:cNvPr id="12" name="Image 1" descr="preencoded.png">    </p:cNvPr>
          <p:cNvPicPr>
            <a:picLocks noChangeAspect="1"/>
          </p:cNvPicPr>
          <p:nvPr/>
        </p:nvPicPr>
        <p:blipFill>
          <a:blip r:embed="rId2"/>
          <a:stretch>
            <a:fillRect/>
          </a:stretch>
        </p:blipFill>
        <p:spPr>
          <a:xfrm>
            <a:off x="640080" y="2194560"/>
            <a:ext cx="274320" cy="274320"/>
          </a:xfrm>
          <a:prstGeom prst="rect">
            <a:avLst/>
          </a:prstGeom>
        </p:spPr>
      </p:pic>
      <p:sp>
        <p:nvSpPr>
          <p:cNvPr id="13" name="Text 9"/>
          <p:cNvSpPr/>
          <p:nvPr/>
        </p:nvSpPr>
        <p:spPr>
          <a:xfrm>
            <a:off x="1005840" y="2103120"/>
            <a:ext cx="3200400" cy="228600"/>
          </a:xfrm>
          <a:prstGeom prst="rect">
            <a:avLst/>
          </a:prstGeom>
          <a:noFill/>
          <a:ln/>
        </p:spPr>
        <p:txBody>
          <a:bodyPr wrap="square" lIns="0" tIns="0" rIns="0" bIns="0" rtlCol="0" anchor="ctr"/>
          <a:lstStyle/>
          <a:p>
            <a:pPr indent="0" marL="0">
              <a:buNone/>
            </a:pPr>
            <a:r>
              <a:rPr lang="en-US" sz="1200" b="1" dirty="0">
                <a:solidFill>
                  <a:srgbClr val="2D2D2D"/>
                </a:solidFill>
                <a:latin typeface="Arial" pitchFamily="34" charset="0"/>
                <a:ea typeface="Arial" pitchFamily="34" charset="-122"/>
                <a:cs typeface="Arial" pitchFamily="34" charset="-120"/>
              </a:rPr>
              <a:t>Proposals &amp; SOWs</a:t>
            </a:r>
            <a:endParaRPr lang="en-US" sz="1200" dirty="0"/>
          </a:p>
        </p:txBody>
      </p:sp>
      <p:sp>
        <p:nvSpPr>
          <p:cNvPr id="14" name="Text 10"/>
          <p:cNvSpPr/>
          <p:nvPr/>
        </p:nvSpPr>
        <p:spPr>
          <a:xfrm>
            <a:off x="1005840" y="2377440"/>
            <a:ext cx="3383280" cy="228600"/>
          </a:xfrm>
          <a:prstGeom prst="rect">
            <a:avLst/>
          </a:prstGeom>
          <a:noFill/>
          <a:ln/>
        </p:spPr>
        <p:txBody>
          <a:bodyPr wrap="square" lIns="0" tIns="0" rIns="0" bIns="0" rtlCol="0" anchor="ctr"/>
          <a:lstStyle/>
          <a:p>
            <a:pPr indent="0" marL="0">
              <a:buNone/>
            </a:pPr>
            <a:r>
              <a:rPr lang="en-US" sz="950" dirty="0">
                <a:solidFill>
                  <a:srgbClr val="9B9B9B"/>
                </a:solidFill>
                <a:latin typeface="Arial" pitchFamily="34" charset="0"/>
                <a:ea typeface="Arial" pitchFamily="34" charset="-122"/>
                <a:cs typeface="Arial" pitchFamily="34" charset="-120"/>
              </a:rPr>
              <a:t>Turn rough notes into polished, professional documents</a:t>
            </a:r>
            <a:endParaRPr lang="en-US" sz="950" dirty="0"/>
          </a:p>
        </p:txBody>
      </p:sp>
      <p:sp>
        <p:nvSpPr>
          <p:cNvPr id="15" name="Shape 11"/>
          <p:cNvSpPr/>
          <p:nvPr/>
        </p:nvSpPr>
        <p:spPr>
          <a:xfrm>
            <a:off x="457200" y="2834640"/>
            <a:ext cx="4114800" cy="640080"/>
          </a:xfrm>
          <a:prstGeom prst="rect">
            <a:avLst/>
          </a:prstGeom>
          <a:solidFill>
            <a:srgbClr val="FFFFFF"/>
          </a:solidFill>
          <a:ln/>
          <a:effectLst>
            <a:outerShdw sx="100000" sy="100000" kx="0" ky="0" algn="bl" rotWithShape="0" blurRad="63500" dist="12700" dir="8100000">
              <a:srgbClr val="000000">
                <a:alpha val="10000"/>
              </a:srgbClr>
            </a:outerShdw>
          </a:effectLst>
        </p:spPr>
      </p:sp>
      <p:sp>
        <p:nvSpPr>
          <p:cNvPr id="16" name="Shape 12"/>
          <p:cNvSpPr/>
          <p:nvPr/>
        </p:nvSpPr>
        <p:spPr>
          <a:xfrm>
            <a:off x="457200" y="2834640"/>
            <a:ext cx="45720" cy="640080"/>
          </a:xfrm>
          <a:prstGeom prst="rect">
            <a:avLst/>
          </a:prstGeom>
          <a:solidFill>
            <a:srgbClr val="059669"/>
          </a:solidFill>
          <a:ln/>
        </p:spPr>
      </p:sp>
      <p:pic>
        <p:nvPicPr>
          <p:cNvPr id="17" name="Image 2" descr="preencoded.png">    </p:cNvPr>
          <p:cNvPicPr>
            <a:picLocks noChangeAspect="1"/>
          </p:cNvPicPr>
          <p:nvPr/>
        </p:nvPicPr>
        <p:blipFill>
          <a:blip r:embed="rId3"/>
          <a:stretch>
            <a:fillRect/>
          </a:stretch>
        </p:blipFill>
        <p:spPr>
          <a:xfrm>
            <a:off x="640080" y="2971800"/>
            <a:ext cx="274320" cy="274320"/>
          </a:xfrm>
          <a:prstGeom prst="rect">
            <a:avLst/>
          </a:prstGeom>
        </p:spPr>
      </p:pic>
      <p:sp>
        <p:nvSpPr>
          <p:cNvPr id="18" name="Text 13"/>
          <p:cNvSpPr/>
          <p:nvPr/>
        </p:nvSpPr>
        <p:spPr>
          <a:xfrm>
            <a:off x="1005840" y="2880360"/>
            <a:ext cx="3200400" cy="228600"/>
          </a:xfrm>
          <a:prstGeom prst="rect">
            <a:avLst/>
          </a:prstGeom>
          <a:noFill/>
          <a:ln/>
        </p:spPr>
        <p:txBody>
          <a:bodyPr wrap="square" lIns="0" tIns="0" rIns="0" bIns="0" rtlCol="0" anchor="ctr"/>
          <a:lstStyle/>
          <a:p>
            <a:pPr indent="0" marL="0">
              <a:buNone/>
            </a:pPr>
            <a:r>
              <a:rPr lang="en-US" sz="1200" b="1" dirty="0">
                <a:solidFill>
                  <a:srgbClr val="2D2D2D"/>
                </a:solidFill>
                <a:latin typeface="Arial" pitchFamily="34" charset="0"/>
                <a:ea typeface="Arial" pitchFamily="34" charset="-122"/>
                <a:cs typeface="Arial" pitchFamily="34" charset="-120"/>
              </a:rPr>
              <a:t>Sales Follow-ups</a:t>
            </a:r>
            <a:endParaRPr lang="en-US" sz="1200" dirty="0"/>
          </a:p>
        </p:txBody>
      </p:sp>
      <p:sp>
        <p:nvSpPr>
          <p:cNvPr id="19" name="Text 14"/>
          <p:cNvSpPr/>
          <p:nvPr/>
        </p:nvSpPr>
        <p:spPr>
          <a:xfrm>
            <a:off x="1005840" y="3154680"/>
            <a:ext cx="3383280" cy="228600"/>
          </a:xfrm>
          <a:prstGeom prst="rect">
            <a:avLst/>
          </a:prstGeom>
          <a:noFill/>
          <a:ln/>
        </p:spPr>
        <p:txBody>
          <a:bodyPr wrap="square" lIns="0" tIns="0" rIns="0" bIns="0" rtlCol="0" anchor="ctr"/>
          <a:lstStyle/>
          <a:p>
            <a:pPr indent="0" marL="0">
              <a:buNone/>
            </a:pPr>
            <a:r>
              <a:rPr lang="en-US" sz="950" dirty="0">
                <a:solidFill>
                  <a:srgbClr val="9B9B9B"/>
                </a:solidFill>
                <a:latin typeface="Arial" pitchFamily="34" charset="0"/>
                <a:ea typeface="Arial" pitchFamily="34" charset="-122"/>
                <a:cs typeface="Arial" pitchFamily="34" charset="-120"/>
              </a:rPr>
              <a:t>Personalized outreach after consultations and site visits</a:t>
            </a:r>
            <a:endParaRPr lang="en-US" sz="950" dirty="0"/>
          </a:p>
        </p:txBody>
      </p:sp>
      <p:sp>
        <p:nvSpPr>
          <p:cNvPr id="20" name="Shape 15"/>
          <p:cNvSpPr/>
          <p:nvPr/>
        </p:nvSpPr>
        <p:spPr>
          <a:xfrm>
            <a:off x="457200" y="3611880"/>
            <a:ext cx="4114800" cy="640080"/>
          </a:xfrm>
          <a:prstGeom prst="rect">
            <a:avLst/>
          </a:prstGeom>
          <a:solidFill>
            <a:srgbClr val="FFFFFF"/>
          </a:solidFill>
          <a:ln/>
          <a:effectLst>
            <a:outerShdw sx="100000" sy="100000" kx="0" ky="0" algn="bl" rotWithShape="0" blurRad="63500" dist="12700" dir="8100000">
              <a:srgbClr val="000000">
                <a:alpha val="10000"/>
              </a:srgbClr>
            </a:outerShdw>
          </a:effectLst>
        </p:spPr>
      </p:sp>
      <p:sp>
        <p:nvSpPr>
          <p:cNvPr id="21" name="Shape 16"/>
          <p:cNvSpPr/>
          <p:nvPr/>
        </p:nvSpPr>
        <p:spPr>
          <a:xfrm>
            <a:off x="457200" y="3611880"/>
            <a:ext cx="45720" cy="640080"/>
          </a:xfrm>
          <a:prstGeom prst="rect">
            <a:avLst/>
          </a:prstGeom>
          <a:solidFill>
            <a:srgbClr val="2563EB"/>
          </a:solidFill>
          <a:ln/>
        </p:spPr>
      </p:sp>
      <p:pic>
        <p:nvPicPr>
          <p:cNvPr id="22" name="Image 3" descr="preencoded.png">    </p:cNvPr>
          <p:cNvPicPr>
            <a:picLocks noChangeAspect="1"/>
          </p:cNvPicPr>
          <p:nvPr/>
        </p:nvPicPr>
        <p:blipFill>
          <a:blip r:embed="rId4"/>
          <a:stretch>
            <a:fillRect/>
          </a:stretch>
        </p:blipFill>
        <p:spPr>
          <a:xfrm>
            <a:off x="640080" y="3749040"/>
            <a:ext cx="274320" cy="274320"/>
          </a:xfrm>
          <a:prstGeom prst="rect">
            <a:avLst/>
          </a:prstGeom>
        </p:spPr>
      </p:pic>
      <p:sp>
        <p:nvSpPr>
          <p:cNvPr id="23" name="Text 17"/>
          <p:cNvSpPr/>
          <p:nvPr/>
        </p:nvSpPr>
        <p:spPr>
          <a:xfrm>
            <a:off x="1005840" y="3657600"/>
            <a:ext cx="3200400" cy="228600"/>
          </a:xfrm>
          <a:prstGeom prst="rect">
            <a:avLst/>
          </a:prstGeom>
          <a:noFill/>
          <a:ln/>
        </p:spPr>
        <p:txBody>
          <a:bodyPr wrap="square" lIns="0" tIns="0" rIns="0" bIns="0" rtlCol="0" anchor="ctr"/>
          <a:lstStyle/>
          <a:p>
            <a:pPr indent="0" marL="0">
              <a:buNone/>
            </a:pPr>
            <a:r>
              <a:rPr lang="en-US" sz="1200" b="1" dirty="0">
                <a:solidFill>
                  <a:srgbClr val="2D2D2D"/>
                </a:solidFill>
                <a:latin typeface="Arial" pitchFamily="34" charset="0"/>
                <a:ea typeface="Arial" pitchFamily="34" charset="-122"/>
                <a:cs typeface="Arial" pitchFamily="34" charset="-120"/>
              </a:rPr>
              <a:t>Documentation</a:t>
            </a:r>
            <a:endParaRPr lang="en-US" sz="1200" dirty="0"/>
          </a:p>
        </p:txBody>
      </p:sp>
      <p:sp>
        <p:nvSpPr>
          <p:cNvPr id="24" name="Text 18"/>
          <p:cNvSpPr/>
          <p:nvPr/>
        </p:nvSpPr>
        <p:spPr>
          <a:xfrm>
            <a:off x="1005840" y="3931920"/>
            <a:ext cx="3383280" cy="228600"/>
          </a:xfrm>
          <a:prstGeom prst="rect">
            <a:avLst/>
          </a:prstGeom>
          <a:noFill/>
          <a:ln/>
        </p:spPr>
        <p:txBody>
          <a:bodyPr wrap="square" lIns="0" tIns="0" rIns="0" bIns="0" rtlCol="0" anchor="ctr"/>
          <a:lstStyle/>
          <a:p>
            <a:pPr indent="0" marL="0">
              <a:buNone/>
            </a:pPr>
            <a:r>
              <a:rPr lang="en-US" sz="950" dirty="0">
                <a:solidFill>
                  <a:srgbClr val="9B9B9B"/>
                </a:solidFill>
                <a:latin typeface="Arial" pitchFamily="34" charset="0"/>
                <a:ea typeface="Arial" pitchFamily="34" charset="-122"/>
                <a:cs typeface="Arial" pitchFamily="34" charset="-120"/>
              </a:rPr>
              <a:t>Create client guides, system manuals, and training docs</a:t>
            </a:r>
            <a:endParaRPr lang="en-US" sz="950" dirty="0"/>
          </a:p>
        </p:txBody>
      </p:sp>
      <p:sp>
        <p:nvSpPr>
          <p:cNvPr id="25" name="Shape 19"/>
          <p:cNvSpPr/>
          <p:nvPr/>
        </p:nvSpPr>
        <p:spPr>
          <a:xfrm>
            <a:off x="4846320" y="1097280"/>
            <a:ext cx="3931920" cy="3291840"/>
          </a:xfrm>
          <a:prstGeom prst="rect">
            <a:avLst/>
          </a:prstGeom>
          <a:solidFill>
            <a:srgbClr val="141417"/>
          </a:solidFill>
          <a:ln/>
          <a:effectLst>
            <a:outerShdw sx="100000" sy="100000" kx="0" ky="0" algn="bl" rotWithShape="0" blurRad="152400" dist="50800" dir="8100000">
              <a:srgbClr val="000000">
                <a:alpha val="25000"/>
              </a:srgbClr>
            </a:outerShdw>
          </a:effectLst>
        </p:spPr>
      </p:sp>
      <p:sp>
        <p:nvSpPr>
          <p:cNvPr id="26" name="Shape 20"/>
          <p:cNvSpPr/>
          <p:nvPr/>
        </p:nvSpPr>
        <p:spPr>
          <a:xfrm>
            <a:off x="4846320" y="1097280"/>
            <a:ext cx="3931920" cy="36576"/>
          </a:xfrm>
          <a:prstGeom prst="rect">
            <a:avLst/>
          </a:prstGeom>
          <a:solidFill>
            <a:srgbClr val="D4A843"/>
          </a:solidFill>
          <a:ln/>
        </p:spPr>
      </p:sp>
      <p:sp>
        <p:nvSpPr>
          <p:cNvPr id="27" name="Text 21"/>
          <p:cNvSpPr/>
          <p:nvPr/>
        </p:nvSpPr>
        <p:spPr>
          <a:xfrm>
            <a:off x="5029200" y="1234440"/>
            <a:ext cx="3566160" cy="228600"/>
          </a:xfrm>
          <a:prstGeom prst="rect">
            <a:avLst/>
          </a:prstGeom>
          <a:noFill/>
          <a:ln/>
        </p:spPr>
        <p:txBody>
          <a:bodyPr wrap="square" lIns="0" tIns="0" rIns="0" bIns="0" rtlCol="0" anchor="ctr"/>
          <a:lstStyle/>
          <a:p>
            <a:pPr indent="0" marL="0">
              <a:buNone/>
            </a:pPr>
            <a:r>
              <a:rPr lang="en-US" sz="900" b="1" spc="400" kern="0" dirty="0">
                <a:solidFill>
                  <a:srgbClr val="D4A843"/>
                </a:solidFill>
                <a:latin typeface="Arial" pitchFamily="34" charset="0"/>
                <a:ea typeface="Arial" pitchFamily="34" charset="-122"/>
                <a:cs typeface="Arial" pitchFamily="34" charset="-120"/>
              </a:rPr>
              <a:t>TRY THIS NOW</a:t>
            </a:r>
            <a:endParaRPr lang="en-US" sz="900" dirty="0"/>
          </a:p>
        </p:txBody>
      </p:sp>
      <p:sp>
        <p:nvSpPr>
          <p:cNvPr id="28" name="Text 22"/>
          <p:cNvSpPr/>
          <p:nvPr/>
        </p:nvSpPr>
        <p:spPr>
          <a:xfrm>
            <a:off x="5029200" y="1508760"/>
            <a:ext cx="3566160" cy="228600"/>
          </a:xfrm>
          <a:prstGeom prst="rect">
            <a:avLst/>
          </a:prstGeom>
          <a:noFill/>
          <a:ln/>
        </p:spPr>
        <p:txBody>
          <a:bodyPr wrap="square" lIns="0" tIns="0" rIns="0" bIns="0" rtlCol="0" anchor="ctr"/>
          <a:lstStyle/>
          <a:p>
            <a:pPr indent="0" marL="0">
              <a:buNone/>
            </a:pPr>
            <a:r>
              <a:rPr lang="en-US" sz="1200" b="1" dirty="0">
                <a:solidFill>
                  <a:srgbClr val="FFFFFF"/>
                </a:solidFill>
                <a:latin typeface="Arial" pitchFamily="34" charset="0"/>
                <a:ea typeface="Arial" pitchFamily="34" charset="-122"/>
                <a:cs typeface="Arial" pitchFamily="34" charset="-120"/>
              </a:rPr>
              <a:t>Sample Prompt:</a:t>
            </a:r>
            <a:endParaRPr lang="en-US" sz="1200" dirty="0"/>
          </a:p>
        </p:txBody>
      </p:sp>
      <p:sp>
        <p:nvSpPr>
          <p:cNvPr id="29" name="Text 23"/>
          <p:cNvSpPr/>
          <p:nvPr/>
        </p:nvSpPr>
        <p:spPr>
          <a:xfrm>
            <a:off x="5029200" y="1874520"/>
            <a:ext cx="3566160" cy="2194560"/>
          </a:xfrm>
          <a:prstGeom prst="rect">
            <a:avLst/>
          </a:prstGeom>
          <a:noFill/>
          <a:ln/>
        </p:spPr>
        <p:txBody>
          <a:bodyPr wrap="square" lIns="0" tIns="0" rIns="0" bIns="0" rtlCol="0" anchor="ctr"/>
          <a:lstStyle/>
          <a:p>
            <a:pPr indent="0" marL="0">
              <a:buNone/>
            </a:pPr>
            <a:r>
              <a:rPr lang="en-US" sz="1050" i="1" dirty="0">
                <a:solidFill>
                  <a:srgbClr val="E8E8E8"/>
                </a:solidFill>
                <a:latin typeface="Arial" pitchFamily="34" charset="0"/>
                <a:ea typeface="Arial" pitchFamily="34" charset="-122"/>
                <a:cs typeface="Arial" pitchFamily="34" charset="-120"/>
              </a:rPr>
              <a:t>"I just finished a consultation with a homeowner who wants a whole-home audio system, motorized shades, and a lighting control system. They have a $75K budget and a 4,500 sq ft home. Write a professional follow-up email thanking them, summarizing what we discussed, and outlining next steps."</a:t>
            </a:r>
            <a:endParaRPr lang="en-US" sz="1050" dirty="0"/>
          </a:p>
        </p:txBody>
      </p:sp>
      <p:sp>
        <p:nvSpPr>
          <p:cNvPr id="30" name="Shape 24"/>
          <p:cNvSpPr/>
          <p:nvPr/>
        </p:nvSpPr>
        <p:spPr>
          <a:xfrm>
            <a:off x="0" y="4709160"/>
            <a:ext cx="9144000" cy="434340"/>
          </a:xfrm>
          <a:prstGeom prst="rect">
            <a:avLst/>
          </a:prstGeom>
          <a:solidFill>
            <a:srgbClr val="2D2D2D"/>
          </a:solidFill>
          <a:ln/>
        </p:spPr>
      </p:sp>
      <p:sp>
        <p:nvSpPr>
          <p:cNvPr id="31" name="Shape 25"/>
          <p:cNvSpPr/>
          <p:nvPr/>
        </p:nvSpPr>
        <p:spPr>
          <a:xfrm>
            <a:off x="0" y="4709160"/>
            <a:ext cx="9144000" cy="18288"/>
          </a:xfrm>
          <a:prstGeom prst="rect">
            <a:avLst/>
          </a:prstGeom>
          <a:solidFill>
            <a:srgbClr val="D4A843"/>
          </a:solidFill>
          <a:ln/>
        </p:spPr>
      </p:sp>
      <p:sp>
        <p:nvSpPr>
          <p:cNvPr id="32" name="Text 26"/>
          <p:cNvSpPr/>
          <p:nvPr/>
        </p:nvSpPr>
        <p:spPr>
          <a:xfrm>
            <a:off x="457200" y="4709160"/>
            <a:ext cx="8229600" cy="434340"/>
          </a:xfrm>
          <a:prstGeom prst="rect">
            <a:avLst/>
          </a:prstGeom>
          <a:noFill/>
          <a:ln/>
        </p:spPr>
        <p:txBody>
          <a:bodyPr wrap="square" lIns="0" tIns="0" rIns="0" bIns="0" rtlCol="0" anchor="ctr"/>
          <a:lstStyle/>
          <a:p>
            <a:pPr algn="l" indent="0" marL="0">
              <a:buNone/>
            </a:pPr>
            <a:r>
              <a:rPr lang="en-US" sz="800" dirty="0">
                <a:solidFill>
                  <a:srgbClr val="9B9B9B"/>
                </a:solidFill>
                <a:latin typeface="Arial" pitchFamily="34" charset="0"/>
                <a:ea typeface="Arial" pitchFamily="34" charset="-122"/>
                <a:cs typeface="Arial" pitchFamily="34" charset="-120"/>
              </a:rPr>
              <a:t>Azione Unlimited  •  The Perspicacious Phoenix  •  Phoenix, AZ  •  April 2026</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41417"/>
        </a:solidFill>
      </p:bgPr>
    </p:bg>
    <p:spTree>
      <p:nvGrpSpPr>
        <p:cNvPr id="1" name=""/>
        <p:cNvGrpSpPr/>
        <p:nvPr/>
      </p:nvGrpSpPr>
      <p:grpSpPr>
        <a:xfrm>
          <a:off x="0" y="0"/>
          <a:ext cx="0" cy="0"/>
          <a:chOff x="0" y="0"/>
          <a:chExt cx="0" cy="0"/>
        </a:xfrm>
      </p:grpSpPr>
      <p:sp>
        <p:nvSpPr>
          <p:cNvPr id="2" name="Shape 0"/>
          <p:cNvSpPr/>
          <p:nvPr/>
        </p:nvSpPr>
        <p:spPr>
          <a:xfrm>
            <a:off x="8686800" y="0"/>
            <a:ext cx="457200" cy="5143500"/>
          </a:xfrm>
          <a:prstGeom prst="rect">
            <a:avLst/>
          </a:prstGeom>
          <a:solidFill>
            <a:srgbClr val="1E1E22"/>
          </a:solidFill>
          <a:ln/>
        </p:spPr>
      </p:sp>
      <p:sp>
        <p:nvSpPr>
          <p:cNvPr id="3" name="Text 1"/>
          <p:cNvSpPr/>
          <p:nvPr/>
        </p:nvSpPr>
        <p:spPr>
          <a:xfrm>
            <a:off x="640080" y="228600"/>
            <a:ext cx="7315200" cy="548640"/>
          </a:xfrm>
          <a:prstGeom prst="rect">
            <a:avLst/>
          </a:prstGeom>
          <a:noFill/>
          <a:ln/>
        </p:spPr>
        <p:txBody>
          <a:bodyPr wrap="square" lIns="0" tIns="0" rIns="0" bIns="0" rtlCol="0" anchor="ctr"/>
          <a:lstStyle/>
          <a:p>
            <a:pPr indent="0" marL="0">
              <a:buNone/>
            </a:pPr>
            <a:r>
              <a:rPr lang="en-US" sz="3200" b="1" dirty="0">
                <a:solidFill>
                  <a:srgbClr val="FFFFFF"/>
                </a:solidFill>
                <a:latin typeface="Georgia" pitchFamily="34" charset="0"/>
                <a:ea typeface="Georgia" pitchFamily="34" charset="-122"/>
                <a:cs typeface="Georgia" pitchFamily="34" charset="-120"/>
              </a:rPr>
              <a:t>The Art of the Prompt</a:t>
            </a:r>
            <a:endParaRPr lang="en-US" sz="3200" dirty="0"/>
          </a:p>
        </p:txBody>
      </p:sp>
      <p:sp>
        <p:nvSpPr>
          <p:cNvPr id="4" name="Text 2"/>
          <p:cNvSpPr/>
          <p:nvPr/>
        </p:nvSpPr>
        <p:spPr>
          <a:xfrm>
            <a:off x="640080" y="731520"/>
            <a:ext cx="7315200" cy="274320"/>
          </a:xfrm>
          <a:prstGeom prst="rect">
            <a:avLst/>
          </a:prstGeom>
          <a:noFill/>
          <a:ln/>
        </p:spPr>
        <p:txBody>
          <a:bodyPr wrap="square" lIns="0" tIns="0" rIns="0" bIns="0" rtlCol="0" anchor="ctr"/>
          <a:lstStyle/>
          <a:p>
            <a:pPr indent="0" marL="0">
              <a:buNone/>
            </a:pPr>
            <a:r>
              <a:rPr lang="en-US" sz="1400" dirty="0">
                <a:solidFill>
                  <a:srgbClr val="D4A843"/>
                </a:solidFill>
                <a:latin typeface="Arial" pitchFamily="34" charset="0"/>
                <a:ea typeface="Arial" pitchFamily="34" charset="-122"/>
                <a:cs typeface="Arial" pitchFamily="34" charset="-120"/>
              </a:rPr>
              <a:t>Better input = dramatically better output</a:t>
            </a:r>
            <a:endParaRPr lang="en-US" sz="1400" dirty="0"/>
          </a:p>
        </p:txBody>
      </p:sp>
      <p:sp>
        <p:nvSpPr>
          <p:cNvPr id="5" name="Shape 3"/>
          <p:cNvSpPr/>
          <p:nvPr/>
        </p:nvSpPr>
        <p:spPr>
          <a:xfrm>
            <a:off x="640080" y="1051560"/>
            <a:ext cx="1828800" cy="0"/>
          </a:xfrm>
          <a:prstGeom prst="line">
            <a:avLst/>
          </a:prstGeom>
          <a:noFill/>
          <a:ln w="31750">
            <a:solidFill>
              <a:srgbClr val="D4A843"/>
            </a:solidFill>
            <a:prstDash val="solid"/>
          </a:ln>
        </p:spPr>
      </p:sp>
      <p:sp>
        <p:nvSpPr>
          <p:cNvPr id="6" name="Shape 4"/>
          <p:cNvSpPr/>
          <p:nvPr/>
        </p:nvSpPr>
        <p:spPr>
          <a:xfrm>
            <a:off x="457200" y="1371600"/>
            <a:ext cx="3931920" cy="2926080"/>
          </a:xfrm>
          <a:prstGeom prst="rect">
            <a:avLst/>
          </a:prstGeom>
          <a:solidFill>
            <a:srgbClr val="2A1215"/>
          </a:solidFill>
          <a:ln/>
          <a:effectLst>
            <a:outerShdw sx="100000" sy="100000" kx="0" ky="0" algn="bl" rotWithShape="0" blurRad="101600" dist="25400" dir="8100000">
              <a:srgbClr val="000000">
                <a:alpha val="18000"/>
              </a:srgbClr>
            </a:outerShdw>
          </a:effectLst>
        </p:spPr>
      </p:sp>
      <p:sp>
        <p:nvSpPr>
          <p:cNvPr id="7" name="Shape 5"/>
          <p:cNvSpPr/>
          <p:nvPr/>
        </p:nvSpPr>
        <p:spPr>
          <a:xfrm>
            <a:off x="457200" y="1371600"/>
            <a:ext cx="3931920" cy="36576"/>
          </a:xfrm>
          <a:prstGeom prst="rect">
            <a:avLst/>
          </a:prstGeom>
          <a:solidFill>
            <a:srgbClr val="E11D48"/>
          </a:solidFill>
          <a:ln/>
        </p:spPr>
      </p:sp>
      <p:sp>
        <p:nvSpPr>
          <p:cNvPr id="8" name="Text 6"/>
          <p:cNvSpPr/>
          <p:nvPr/>
        </p:nvSpPr>
        <p:spPr>
          <a:xfrm>
            <a:off x="640080" y="1508760"/>
            <a:ext cx="2743200" cy="228600"/>
          </a:xfrm>
          <a:prstGeom prst="rect">
            <a:avLst/>
          </a:prstGeom>
          <a:noFill/>
          <a:ln/>
        </p:spPr>
        <p:txBody>
          <a:bodyPr wrap="square" lIns="0" tIns="0" rIns="0" bIns="0" rtlCol="0" anchor="ctr"/>
          <a:lstStyle/>
          <a:p>
            <a:pPr indent="0" marL="0">
              <a:buNone/>
            </a:pPr>
            <a:r>
              <a:rPr lang="en-US" sz="900" b="1" spc="300" kern="0" dirty="0">
                <a:solidFill>
                  <a:srgbClr val="E11D48"/>
                </a:solidFill>
                <a:latin typeface="Arial" pitchFamily="34" charset="0"/>
                <a:ea typeface="Arial" pitchFamily="34" charset="-122"/>
                <a:cs typeface="Arial" pitchFamily="34" charset="-120"/>
              </a:rPr>
              <a:t>WEAK PROMPT</a:t>
            </a:r>
            <a:endParaRPr lang="en-US" sz="900" dirty="0"/>
          </a:p>
        </p:txBody>
      </p:sp>
      <p:sp>
        <p:nvSpPr>
          <p:cNvPr id="9" name="Text 7"/>
          <p:cNvSpPr/>
          <p:nvPr/>
        </p:nvSpPr>
        <p:spPr>
          <a:xfrm>
            <a:off x="640080" y="1874520"/>
            <a:ext cx="3474720" cy="320040"/>
          </a:xfrm>
          <a:prstGeom prst="rect">
            <a:avLst/>
          </a:prstGeom>
          <a:noFill/>
          <a:ln/>
        </p:spPr>
        <p:txBody>
          <a:bodyPr wrap="square" lIns="0" tIns="0" rIns="0" bIns="0" rtlCol="0" anchor="ctr"/>
          <a:lstStyle/>
          <a:p>
            <a:pPr indent="0" marL="0">
              <a:buNone/>
            </a:pPr>
            <a:r>
              <a:rPr lang="en-US" sz="1400" i="1" dirty="0">
                <a:solidFill>
                  <a:srgbClr val="FFFFFF"/>
                </a:solidFill>
                <a:latin typeface="Arial" pitchFamily="34" charset="0"/>
                <a:ea typeface="Arial" pitchFamily="34" charset="-122"/>
                <a:cs typeface="Arial" pitchFamily="34" charset="-120"/>
              </a:rPr>
              <a:t>"Write me an email to a client."</a:t>
            </a:r>
            <a:endParaRPr lang="en-US" sz="1400" dirty="0"/>
          </a:p>
        </p:txBody>
      </p:sp>
      <p:sp>
        <p:nvSpPr>
          <p:cNvPr id="10" name="Text 8"/>
          <p:cNvSpPr/>
          <p:nvPr/>
        </p:nvSpPr>
        <p:spPr>
          <a:xfrm>
            <a:off x="640080" y="2286000"/>
            <a:ext cx="3474720" cy="457200"/>
          </a:xfrm>
          <a:prstGeom prst="rect">
            <a:avLst/>
          </a:prstGeom>
          <a:noFill/>
          <a:ln/>
        </p:spPr>
        <p:txBody>
          <a:bodyPr wrap="square" lIns="0" tIns="0" rIns="0" bIns="0" rtlCol="0" anchor="ctr"/>
          <a:lstStyle/>
          <a:p>
            <a:pPr indent="0" marL="0">
              <a:buNone/>
            </a:pPr>
            <a:r>
              <a:rPr lang="en-US" sz="1050" dirty="0">
                <a:solidFill>
                  <a:srgbClr val="FF9999"/>
                </a:solidFill>
                <a:latin typeface="Arial" pitchFamily="34" charset="0"/>
                <a:ea typeface="Arial" pitchFamily="34" charset="-122"/>
                <a:cs typeface="Arial" pitchFamily="34" charset="-120"/>
              </a:rPr>
              <a:t>Result: Generic, could be from anyone,</a:t>
            </a:r>
            <a:endParaRPr lang="en-US" sz="1050" dirty="0"/>
          </a:p>
          <a:p>
            <a:pPr indent="0" marL="0">
              <a:buNone/>
            </a:pPr>
            <a:r>
              <a:rPr lang="en-US" sz="1050" dirty="0">
                <a:solidFill>
                  <a:srgbClr val="FF9999"/>
                </a:solidFill>
                <a:latin typeface="Arial" pitchFamily="34" charset="0"/>
                <a:ea typeface="Arial" pitchFamily="34" charset="-122"/>
                <a:cs typeface="Arial" pitchFamily="34" charset="-120"/>
              </a:rPr>
              <a:t>doesn't sound like you, misses context</a:t>
            </a:r>
            <a:endParaRPr lang="en-US" sz="1050" dirty="0"/>
          </a:p>
        </p:txBody>
      </p:sp>
      <p:sp>
        <p:nvSpPr>
          <p:cNvPr id="11" name="Text 9"/>
          <p:cNvSpPr/>
          <p:nvPr/>
        </p:nvSpPr>
        <p:spPr>
          <a:xfrm>
            <a:off x="640080" y="2971800"/>
            <a:ext cx="3474720" cy="228600"/>
          </a:xfrm>
          <a:prstGeom prst="rect">
            <a:avLst/>
          </a:prstGeom>
          <a:noFill/>
          <a:ln/>
        </p:spPr>
        <p:txBody>
          <a:bodyPr wrap="square" lIns="0" tIns="0" rIns="0" bIns="0" rtlCol="0" anchor="ctr"/>
          <a:lstStyle/>
          <a:p>
            <a:pPr indent="0" marL="0">
              <a:buNone/>
            </a:pPr>
            <a:r>
              <a:rPr lang="en-US" sz="900" b="1" spc="300" kern="0" dirty="0">
                <a:solidFill>
                  <a:srgbClr val="D4A843"/>
                </a:solidFill>
                <a:latin typeface="Arial" pitchFamily="34" charset="0"/>
                <a:ea typeface="Arial" pitchFamily="34" charset="-122"/>
                <a:cs typeface="Arial" pitchFamily="34" charset="-120"/>
              </a:rPr>
              <a:t>THE FORMULA</a:t>
            </a:r>
            <a:endParaRPr lang="en-US" sz="900" dirty="0"/>
          </a:p>
        </p:txBody>
      </p:sp>
      <p:sp>
        <p:nvSpPr>
          <p:cNvPr id="12" name="Text 10"/>
          <p:cNvSpPr/>
          <p:nvPr/>
        </p:nvSpPr>
        <p:spPr>
          <a:xfrm>
            <a:off x="640080" y="3246120"/>
            <a:ext cx="3657600" cy="274320"/>
          </a:xfrm>
          <a:prstGeom prst="rect">
            <a:avLst/>
          </a:prstGeom>
          <a:noFill/>
          <a:ln/>
        </p:spPr>
        <p:txBody>
          <a:bodyPr wrap="square" lIns="0" tIns="0" rIns="0" bIns="0" rtlCol="0" anchor="ctr"/>
          <a:lstStyle/>
          <a:p>
            <a:pPr indent="0" marL="0">
              <a:buNone/>
            </a:pPr>
            <a:r>
              <a:rPr lang="en-US" sz="1200" b="1" dirty="0">
                <a:solidFill>
                  <a:srgbClr val="D4A843"/>
                </a:solidFill>
                <a:latin typeface="Arial" pitchFamily="34" charset="0"/>
                <a:ea typeface="Arial" pitchFamily="34" charset="-122"/>
                <a:cs typeface="Arial" pitchFamily="34" charset="-120"/>
              </a:rPr>
              <a:t>Role</a:t>
            </a:r>
            <a:pPr indent="0" marL="0">
              <a:buNone/>
            </a:pPr>
            <a:r>
              <a:rPr lang="en-US" sz="1200" dirty="0">
                <a:solidFill>
                  <a:srgbClr val="9B9B9B"/>
                </a:solidFill>
                <a:latin typeface="Arial" pitchFamily="34" charset="0"/>
                <a:ea typeface="Arial" pitchFamily="34" charset="-122"/>
                <a:cs typeface="Arial" pitchFamily="34" charset="-120"/>
              </a:rPr>
              <a:t> + </a:t>
            </a:r>
            <a:pPr indent="0" marL="0">
              <a:buNone/>
            </a:pPr>
            <a:r>
              <a:rPr lang="en-US" sz="1200" b="1" dirty="0">
                <a:solidFill>
                  <a:srgbClr val="0D9488"/>
                </a:solidFill>
                <a:latin typeface="Arial" pitchFamily="34" charset="0"/>
                <a:ea typeface="Arial" pitchFamily="34" charset="-122"/>
                <a:cs typeface="Arial" pitchFamily="34" charset="-120"/>
              </a:rPr>
              <a:t>Context</a:t>
            </a:r>
            <a:pPr indent="0" marL="0">
              <a:buNone/>
            </a:pPr>
            <a:r>
              <a:rPr lang="en-US" sz="1200" dirty="0">
                <a:solidFill>
                  <a:srgbClr val="9B9B9B"/>
                </a:solidFill>
                <a:latin typeface="Arial" pitchFamily="34" charset="0"/>
                <a:ea typeface="Arial" pitchFamily="34" charset="-122"/>
                <a:cs typeface="Arial" pitchFamily="34" charset="-120"/>
              </a:rPr>
              <a:t> + </a:t>
            </a:r>
            <a:pPr indent="0" marL="0">
              <a:buNone/>
            </a:pPr>
            <a:r>
              <a:rPr lang="en-US" sz="1200" b="1" dirty="0">
                <a:solidFill>
                  <a:srgbClr val="7C3AED"/>
                </a:solidFill>
                <a:latin typeface="Arial" pitchFamily="34" charset="0"/>
                <a:ea typeface="Arial" pitchFamily="34" charset="-122"/>
                <a:cs typeface="Arial" pitchFamily="34" charset="-120"/>
              </a:rPr>
              <a:t>Task</a:t>
            </a:r>
            <a:pPr indent="0" marL="0">
              <a:buNone/>
            </a:pPr>
            <a:r>
              <a:rPr lang="en-US" sz="1200" dirty="0">
                <a:solidFill>
                  <a:srgbClr val="9B9B9B"/>
                </a:solidFill>
                <a:latin typeface="Arial" pitchFamily="34" charset="0"/>
                <a:ea typeface="Arial" pitchFamily="34" charset="-122"/>
                <a:cs typeface="Arial" pitchFamily="34" charset="-120"/>
              </a:rPr>
              <a:t> + </a:t>
            </a:r>
            <a:pPr indent="0" marL="0">
              <a:buNone/>
            </a:pPr>
            <a:r>
              <a:rPr lang="en-US" sz="1200" b="1" dirty="0">
                <a:solidFill>
                  <a:srgbClr val="D97706"/>
                </a:solidFill>
                <a:latin typeface="Arial" pitchFamily="34" charset="0"/>
                <a:ea typeface="Arial" pitchFamily="34" charset="-122"/>
                <a:cs typeface="Arial" pitchFamily="34" charset="-120"/>
              </a:rPr>
              <a:t>Format</a:t>
            </a:r>
            <a:endParaRPr lang="en-US" sz="1200" dirty="0"/>
          </a:p>
        </p:txBody>
      </p:sp>
      <p:sp>
        <p:nvSpPr>
          <p:cNvPr id="13" name="Text 11"/>
          <p:cNvSpPr/>
          <p:nvPr/>
        </p:nvSpPr>
        <p:spPr>
          <a:xfrm>
            <a:off x="640080" y="3566160"/>
            <a:ext cx="3657600" cy="320040"/>
          </a:xfrm>
          <a:prstGeom prst="rect">
            <a:avLst/>
          </a:prstGeom>
          <a:noFill/>
          <a:ln/>
        </p:spPr>
        <p:txBody>
          <a:bodyPr wrap="square" lIns="0" tIns="0" rIns="0" bIns="0" rtlCol="0" anchor="ctr"/>
          <a:lstStyle/>
          <a:p>
            <a:pPr indent="0" marL="0">
              <a:buNone/>
            </a:pPr>
            <a:r>
              <a:rPr lang="en-US" sz="800" dirty="0">
                <a:solidFill>
                  <a:srgbClr val="9B9B9B"/>
                </a:solidFill>
                <a:latin typeface="Arial" pitchFamily="34" charset="0"/>
                <a:ea typeface="Arial" pitchFamily="34" charset="-122"/>
                <a:cs typeface="Arial" pitchFamily="34" charset="-120"/>
              </a:rPr>
              <a:t>Who should it be?  •  What's happening?  •  What do you need?  •  How should it look?</a:t>
            </a:r>
            <a:endParaRPr lang="en-US" sz="800" dirty="0"/>
          </a:p>
        </p:txBody>
      </p:sp>
      <p:sp>
        <p:nvSpPr>
          <p:cNvPr id="14" name="Shape 12"/>
          <p:cNvSpPr/>
          <p:nvPr/>
        </p:nvSpPr>
        <p:spPr>
          <a:xfrm>
            <a:off x="4754880" y="1371600"/>
            <a:ext cx="3931920" cy="2926080"/>
          </a:xfrm>
          <a:prstGeom prst="rect">
            <a:avLst/>
          </a:prstGeom>
          <a:solidFill>
            <a:srgbClr val="0D2818"/>
          </a:solidFill>
          <a:ln/>
          <a:effectLst>
            <a:outerShdw sx="100000" sy="100000" kx="0" ky="0" algn="bl" rotWithShape="0" blurRad="101600" dist="25400" dir="8100000">
              <a:srgbClr val="000000">
                <a:alpha val="18000"/>
              </a:srgbClr>
            </a:outerShdw>
          </a:effectLst>
        </p:spPr>
      </p:sp>
      <p:sp>
        <p:nvSpPr>
          <p:cNvPr id="15" name="Shape 13"/>
          <p:cNvSpPr/>
          <p:nvPr/>
        </p:nvSpPr>
        <p:spPr>
          <a:xfrm>
            <a:off x="4754880" y="1371600"/>
            <a:ext cx="3931920" cy="36576"/>
          </a:xfrm>
          <a:prstGeom prst="rect">
            <a:avLst/>
          </a:prstGeom>
          <a:solidFill>
            <a:srgbClr val="059669"/>
          </a:solidFill>
          <a:ln/>
        </p:spPr>
      </p:sp>
      <p:sp>
        <p:nvSpPr>
          <p:cNvPr id="16" name="Text 14"/>
          <p:cNvSpPr/>
          <p:nvPr/>
        </p:nvSpPr>
        <p:spPr>
          <a:xfrm>
            <a:off x="4937760" y="1508760"/>
            <a:ext cx="2743200" cy="228600"/>
          </a:xfrm>
          <a:prstGeom prst="rect">
            <a:avLst/>
          </a:prstGeom>
          <a:noFill/>
          <a:ln/>
        </p:spPr>
        <p:txBody>
          <a:bodyPr wrap="square" lIns="0" tIns="0" rIns="0" bIns="0" rtlCol="0" anchor="ctr"/>
          <a:lstStyle/>
          <a:p>
            <a:pPr indent="0" marL="0">
              <a:buNone/>
            </a:pPr>
            <a:r>
              <a:rPr lang="en-US" sz="900" b="1" spc="300" kern="0" dirty="0">
                <a:solidFill>
                  <a:srgbClr val="6BCB77"/>
                </a:solidFill>
                <a:latin typeface="Arial" pitchFamily="34" charset="0"/>
                <a:ea typeface="Arial" pitchFamily="34" charset="-122"/>
                <a:cs typeface="Arial" pitchFamily="34" charset="-120"/>
              </a:rPr>
              <a:t>STRONG PROMPT</a:t>
            </a:r>
            <a:endParaRPr lang="en-US" sz="900" dirty="0"/>
          </a:p>
        </p:txBody>
      </p:sp>
      <p:sp>
        <p:nvSpPr>
          <p:cNvPr id="17" name="Text 15"/>
          <p:cNvSpPr/>
          <p:nvPr/>
        </p:nvSpPr>
        <p:spPr>
          <a:xfrm>
            <a:off x="4937760" y="1828800"/>
            <a:ext cx="3566160" cy="1828800"/>
          </a:xfrm>
          <a:prstGeom prst="rect">
            <a:avLst/>
          </a:prstGeom>
          <a:noFill/>
          <a:ln/>
        </p:spPr>
        <p:txBody>
          <a:bodyPr wrap="square" lIns="0" tIns="0" rIns="0" bIns="0" rtlCol="0" anchor="ctr"/>
          <a:lstStyle/>
          <a:p>
            <a:pPr indent="0" marL="0">
              <a:buNone/>
            </a:pPr>
            <a:r>
              <a:rPr lang="en-US" sz="1050" i="1" dirty="0">
                <a:solidFill>
                  <a:srgbClr val="FFFFFF"/>
                </a:solidFill>
                <a:latin typeface="Arial" pitchFamily="34" charset="0"/>
                <a:ea typeface="Arial" pitchFamily="34" charset="-122"/>
                <a:cs typeface="Arial" pitchFamily="34" charset="-120"/>
              </a:rPr>
              <a:t>"You are a high-end home technology consultant. I just met with the Johnsons about a $120K project in their new 6,000 sq ft home. They want Lutron lighting, Sonance speakers in every room, and a Savant system. They were most excited about the automated shades. Write a warm, professional follow-up email — 3 paragraphs max."</a:t>
            </a:r>
            <a:endParaRPr lang="en-US" sz="1050" dirty="0"/>
          </a:p>
        </p:txBody>
      </p:sp>
      <p:sp>
        <p:nvSpPr>
          <p:cNvPr id="18" name="Text 16"/>
          <p:cNvSpPr/>
          <p:nvPr/>
        </p:nvSpPr>
        <p:spPr>
          <a:xfrm>
            <a:off x="4937760" y="3749040"/>
            <a:ext cx="3566160" cy="365760"/>
          </a:xfrm>
          <a:prstGeom prst="rect">
            <a:avLst/>
          </a:prstGeom>
          <a:noFill/>
          <a:ln/>
        </p:spPr>
        <p:txBody>
          <a:bodyPr wrap="square" lIns="0" tIns="0" rIns="0" bIns="0" rtlCol="0" anchor="ctr"/>
          <a:lstStyle/>
          <a:p>
            <a:pPr indent="0" marL="0">
              <a:buNone/>
            </a:pPr>
            <a:r>
              <a:rPr lang="en-US" sz="1050" dirty="0">
                <a:solidFill>
                  <a:srgbClr val="99DDAA"/>
                </a:solidFill>
                <a:latin typeface="Arial" pitchFamily="34" charset="0"/>
                <a:ea typeface="Arial" pitchFamily="34" charset="-122"/>
                <a:cs typeface="Arial" pitchFamily="34" charset="-120"/>
              </a:rPr>
              <a:t>Result: Personalized, industry-specific,</a:t>
            </a:r>
            <a:endParaRPr lang="en-US" sz="1050" dirty="0"/>
          </a:p>
          <a:p>
            <a:pPr indent="0" marL="0">
              <a:buNone/>
            </a:pPr>
            <a:r>
              <a:rPr lang="en-US" sz="1050" dirty="0">
                <a:solidFill>
                  <a:srgbClr val="99DDAA"/>
                </a:solidFill>
                <a:latin typeface="Arial" pitchFamily="34" charset="0"/>
                <a:ea typeface="Arial" pitchFamily="34" charset="-122"/>
                <a:cs typeface="Arial" pitchFamily="34" charset="-120"/>
              </a:rPr>
              <a:t>sounds like you, client feels valued</a:t>
            </a:r>
            <a:endParaRPr lang="en-US" sz="1050" dirty="0"/>
          </a:p>
        </p:txBody>
      </p:sp>
      <p:sp>
        <p:nvSpPr>
          <p:cNvPr id="19" name="Shape 17"/>
          <p:cNvSpPr/>
          <p:nvPr/>
        </p:nvSpPr>
        <p:spPr>
          <a:xfrm>
            <a:off x="0" y="4709160"/>
            <a:ext cx="9144000" cy="434340"/>
          </a:xfrm>
          <a:prstGeom prst="rect">
            <a:avLst/>
          </a:prstGeom>
          <a:solidFill>
            <a:srgbClr val="2D2D2D"/>
          </a:solidFill>
          <a:ln/>
        </p:spPr>
      </p:sp>
      <p:sp>
        <p:nvSpPr>
          <p:cNvPr id="20" name="Shape 18"/>
          <p:cNvSpPr/>
          <p:nvPr/>
        </p:nvSpPr>
        <p:spPr>
          <a:xfrm>
            <a:off x="0" y="4709160"/>
            <a:ext cx="9144000" cy="18288"/>
          </a:xfrm>
          <a:prstGeom prst="rect">
            <a:avLst/>
          </a:prstGeom>
          <a:solidFill>
            <a:srgbClr val="D4A843"/>
          </a:solidFill>
          <a:ln/>
        </p:spPr>
      </p:sp>
      <p:sp>
        <p:nvSpPr>
          <p:cNvPr id="21" name="Text 19"/>
          <p:cNvSpPr/>
          <p:nvPr/>
        </p:nvSpPr>
        <p:spPr>
          <a:xfrm>
            <a:off x="457200" y="4709160"/>
            <a:ext cx="8229600" cy="434340"/>
          </a:xfrm>
          <a:prstGeom prst="rect">
            <a:avLst/>
          </a:prstGeom>
          <a:noFill/>
          <a:ln/>
        </p:spPr>
        <p:txBody>
          <a:bodyPr wrap="square" lIns="0" tIns="0" rIns="0" bIns="0" rtlCol="0" anchor="ctr"/>
          <a:lstStyle/>
          <a:p>
            <a:pPr algn="l" indent="0" marL="0">
              <a:buNone/>
            </a:pPr>
            <a:r>
              <a:rPr lang="en-US" sz="800" dirty="0">
                <a:solidFill>
                  <a:srgbClr val="9B9B9B"/>
                </a:solidFill>
                <a:latin typeface="Arial" pitchFamily="34" charset="0"/>
                <a:ea typeface="Arial" pitchFamily="34" charset="-122"/>
                <a:cs typeface="Arial" pitchFamily="34" charset="-120"/>
              </a:rPr>
              <a:t>Azione Unlimited  •  The Perspicacious Phoenix  •  Phoenix, AZ  •  April 2026</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24</Slides>
  <Notes>24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for Integrators: From Curious to Confident in 60 Minutes</dc:title>
  <dc:subject>PptxGenJS Presentation</dc:subject>
  <dc:creator>Adam Zell, Boston Automations</dc:creator>
  <cp:lastModifiedBy>Adam Zell, Boston Automations</cp:lastModifiedBy>
  <cp:revision>1</cp:revision>
  <dcterms:created xsi:type="dcterms:W3CDTF">2026-03-11T22:38:29Z</dcterms:created>
  <dcterms:modified xsi:type="dcterms:W3CDTF">2026-03-11T22:38:29Z</dcterms:modified>
</cp:coreProperties>
</file>